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4"/>
  </p:notesMasterIdLst>
  <p:sldIdLst>
    <p:sldId id="256" r:id="rId2"/>
    <p:sldId id="269" r:id="rId3"/>
    <p:sldId id="259" r:id="rId4"/>
    <p:sldId id="260" r:id="rId5"/>
    <p:sldId id="261" r:id="rId6"/>
    <p:sldId id="258" r:id="rId7"/>
    <p:sldId id="265" r:id="rId8"/>
    <p:sldId id="270" r:id="rId9"/>
    <p:sldId id="318" r:id="rId10"/>
    <p:sldId id="319" r:id="rId11"/>
    <p:sldId id="264" r:id="rId12"/>
    <p:sldId id="279" r:id="rId13"/>
    <p:sldId id="257" r:id="rId14"/>
    <p:sldId id="266" r:id="rId15"/>
    <p:sldId id="271" r:id="rId16"/>
    <p:sldId id="274" r:id="rId17"/>
    <p:sldId id="278" r:id="rId18"/>
    <p:sldId id="276" r:id="rId19"/>
    <p:sldId id="282" r:id="rId20"/>
    <p:sldId id="262" r:id="rId21"/>
    <p:sldId id="320" r:id="rId22"/>
    <p:sldId id="280" r:id="rId23"/>
    <p:sldId id="321" r:id="rId24"/>
    <p:sldId id="322" r:id="rId25"/>
    <p:sldId id="323" r:id="rId26"/>
    <p:sldId id="324" r:id="rId27"/>
    <p:sldId id="325" r:id="rId28"/>
    <p:sldId id="326" r:id="rId29"/>
    <p:sldId id="328" r:id="rId30"/>
    <p:sldId id="267" r:id="rId31"/>
    <p:sldId id="295" r:id="rId32"/>
    <p:sldId id="298" r:id="rId33"/>
    <p:sldId id="329" r:id="rId34"/>
    <p:sldId id="301" r:id="rId35"/>
    <p:sldId id="330" r:id="rId36"/>
    <p:sldId id="331" r:id="rId37"/>
    <p:sldId id="297" r:id="rId38"/>
    <p:sldId id="302" r:id="rId39"/>
    <p:sldId id="332" r:id="rId40"/>
    <p:sldId id="303" r:id="rId41"/>
    <p:sldId id="333" r:id="rId42"/>
    <p:sldId id="304" r:id="rId43"/>
    <p:sldId id="336" r:id="rId44"/>
    <p:sldId id="337" r:id="rId45"/>
    <p:sldId id="310" r:id="rId46"/>
    <p:sldId id="338" r:id="rId47"/>
    <p:sldId id="339" r:id="rId48"/>
    <p:sldId id="309" r:id="rId49"/>
    <p:sldId id="312" r:id="rId50"/>
    <p:sldId id="313" r:id="rId51"/>
    <p:sldId id="317" r:id="rId52"/>
    <p:sldId id="268" r:id="rId53"/>
  </p:sldIdLst>
  <p:sldSz cx="18288000" cy="10287000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Dotum" panose="020B0600000101010101" pitchFamily="34" charset="-127"/>
      <p:regular r:id="rId59"/>
    </p:embeddedFont>
    <p:embeddedFont>
      <p:font typeface="Cambria Math" panose="02040503050406030204" pitchFamily="18" charset="0"/>
      <p:regular r:id="rId60"/>
    </p:embeddedFont>
    <p:embeddedFont>
      <p:font typeface="More Sugar" panose="020B0604020202020204" charset="0"/>
      <p:regular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C6"/>
    <a:srgbClr val="DD6909"/>
    <a:srgbClr val="768732"/>
    <a:srgbClr val="FCD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2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C2274-2923-4036-8835-FBB858BB1B4F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F0727-E281-4DFF-BBAF-1A9BA1EA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4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Kích</a:t>
            </a:r>
            <a:r>
              <a:rPr lang="en-US" baseline="0" smtClean="0"/>
              <a:t> trực tiếp vào từng ô để chọn đáp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F0727-E281-4DFF-BBAF-1A9BA1EADB9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Kích</a:t>
            </a:r>
            <a:r>
              <a:rPr lang="en-US" baseline="0" smtClean="0"/>
              <a:t> trực tiếp vào từng ô để chọn đáp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F0727-E281-4DFF-BBAF-1A9BA1EAD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19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Kích</a:t>
            </a:r>
            <a:r>
              <a:rPr lang="en-US" baseline="0" smtClean="0"/>
              <a:t> trực tiếp vào từng ô để chọn đáp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F0727-E281-4DFF-BBAF-1A9BA1EADB9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11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Kích</a:t>
            </a:r>
            <a:r>
              <a:rPr lang="en-US" baseline="0" smtClean="0"/>
              <a:t> trực tiếp vào từng ô để chọn đáp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F0727-E281-4DFF-BBAF-1A9BA1EAD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051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Kích</a:t>
            </a:r>
            <a:r>
              <a:rPr lang="en-US" baseline="0" smtClean="0"/>
              <a:t> trực tiếp vào từng ô để chọn đáp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F0727-E281-4DFF-BBAF-1A9BA1EAD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78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sv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12" Type="http://schemas.openxmlformats.org/officeDocument/2006/relationships/image" Target="../media/image14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2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svg"/><Relationship Id="rId1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45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svg"/><Relationship Id="rId15" Type="http://schemas.openxmlformats.org/officeDocument/2006/relationships/image" Target="../media/image82.png"/><Relationship Id="rId1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3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svg"/><Relationship Id="rId10" Type="http://schemas.openxmlformats.org/officeDocument/2006/relationships/image" Target="../media/image6.png"/><Relationship Id="rId9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svg"/><Relationship Id="rId7" Type="http://schemas.openxmlformats.org/officeDocument/2006/relationships/image" Target="../media/image6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9" Type="http://schemas.openxmlformats.org/officeDocument/2006/relationships/image" Target="../media/image1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3.png"/><Relationship Id="rId7" Type="http://schemas.openxmlformats.org/officeDocument/2006/relationships/image" Target="../media/image100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95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3.png"/><Relationship Id="rId7" Type="http://schemas.openxmlformats.org/officeDocument/2006/relationships/image" Target="../media/image108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95.png"/><Relationship Id="rId5" Type="http://schemas.openxmlformats.org/officeDocument/2006/relationships/image" Target="../media/image106.png"/><Relationship Id="rId10" Type="http://schemas.openxmlformats.org/officeDocument/2006/relationships/image" Target="../media/image103.png"/><Relationship Id="rId4" Type="http://schemas.openxmlformats.org/officeDocument/2006/relationships/image" Target="../media/image105.png"/><Relationship Id="rId9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3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0.png"/><Relationship Id="rId4" Type="http://schemas.openxmlformats.org/officeDocument/2006/relationships/image" Target="../media/image101.png"/><Relationship Id="rId9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16.png"/><Relationship Id="rId3" Type="http://schemas.openxmlformats.org/officeDocument/2006/relationships/image" Target="../media/image93.png"/><Relationship Id="rId7" Type="http://schemas.openxmlformats.org/officeDocument/2006/relationships/image" Target="../media/image115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11" Type="http://schemas.openxmlformats.org/officeDocument/2006/relationships/image" Target="../media/image103.png"/><Relationship Id="rId5" Type="http://schemas.openxmlformats.org/officeDocument/2006/relationships/image" Target="../media/image113.png"/><Relationship Id="rId10" Type="http://schemas.microsoft.com/office/2007/relationships/hdphoto" Target="../media/hdphoto1.wdp"/><Relationship Id="rId4" Type="http://schemas.openxmlformats.org/officeDocument/2006/relationships/image" Target="../media/image112.png"/><Relationship Id="rId9" Type="http://schemas.openxmlformats.org/officeDocument/2006/relationships/image" Target="../media/image110.png"/><Relationship Id="rId14" Type="http://schemas.openxmlformats.org/officeDocument/2006/relationships/image" Target="../media/image1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3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20.png"/><Relationship Id="rId5" Type="http://schemas.openxmlformats.org/officeDocument/2006/relationships/image" Target="../media/image110.png"/><Relationship Id="rId10" Type="http://schemas.openxmlformats.org/officeDocument/2006/relationships/image" Target="../media/image119.png"/><Relationship Id="rId4" Type="http://schemas.openxmlformats.org/officeDocument/2006/relationships/image" Target="../media/image101.png"/><Relationship Id="rId9" Type="http://schemas.openxmlformats.org/officeDocument/2006/relationships/image" Target="../media/image1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2" Type="http://schemas.openxmlformats.org/officeDocument/2006/relationships/image" Target="../media/image1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svg"/><Relationship Id="rId14" Type="http://schemas.openxmlformats.org/officeDocument/2006/relationships/image" Target="../media/image122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svg"/><Relationship Id="rId7" Type="http://schemas.openxmlformats.org/officeDocument/2006/relationships/image" Target="../media/image6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9" Type="http://schemas.openxmlformats.org/officeDocument/2006/relationships/image" Target="../media/image14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45.png"/><Relationship Id="rId7" Type="http://schemas.openxmlformats.org/officeDocument/2006/relationships/image" Target="../media/image17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microsoft.com/office/2007/relationships/hdphoto" Target="../media/hdphoto2.wdp"/><Relationship Id="rId4" Type="http://schemas.openxmlformats.org/officeDocument/2006/relationships/image" Target="../media/image1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microsoft.com/office/2007/relationships/hdphoto" Target="../media/hdphoto3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5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7.png"/><Relationship Id="rId12" Type="http://schemas.openxmlformats.org/officeDocument/2006/relationships/image" Target="../media/image15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sv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sv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6.png"/><Relationship Id="rId12" Type="http://schemas.openxmlformats.org/officeDocument/2006/relationships/image" Target="../media/image15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59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svg"/><Relationship Id="rId3" Type="http://schemas.openxmlformats.org/officeDocument/2006/relationships/image" Target="../media/image6.svg"/><Relationship Id="rId12" Type="http://schemas.openxmlformats.org/officeDocument/2006/relationships/image" Target="../media/image1.png"/><Relationship Id="rId2" Type="http://schemas.openxmlformats.org/officeDocument/2006/relationships/image" Target="../media/image4.png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5.png"/><Relationship Id="rId4" Type="http://schemas.openxmlformats.org/officeDocument/2006/relationships/image" Target="../media/image6.pn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svg"/><Relationship Id="rId15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image" Target="../media/image18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svg"/><Relationship Id="rId15" Type="http://schemas.openxmlformats.org/officeDocument/2006/relationships/image" Target="../media/image19.png"/><Relationship Id="rId1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image" Target="../media/image27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svg"/><Relationship Id="rId15" Type="http://schemas.openxmlformats.org/officeDocument/2006/relationships/image" Target="../media/image20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5034" y="559180"/>
            <a:ext cx="16997931" cy="9167728"/>
            <a:chOff x="0" y="0"/>
            <a:chExt cx="4476821" cy="24145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6821" cy="2414546"/>
            </a:xfrm>
            <a:custGeom>
              <a:avLst/>
              <a:gdLst/>
              <a:ahLst/>
              <a:cxnLst/>
              <a:rect l="l" t="t" r="r" b="b"/>
              <a:pathLst>
                <a:path w="4476821" h="2414546">
                  <a:moveTo>
                    <a:pt x="0" y="0"/>
                  </a:moveTo>
                  <a:lnTo>
                    <a:pt x="4476821" y="0"/>
                  </a:lnTo>
                  <a:lnTo>
                    <a:pt x="4476821" y="2414546"/>
                  </a:lnTo>
                  <a:lnTo>
                    <a:pt x="0" y="2414546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476821" cy="2462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437547" y="1462885"/>
            <a:ext cx="12378378" cy="7262015"/>
          </a:xfrm>
          <a:custGeom>
            <a:avLst/>
            <a:gdLst/>
            <a:ahLst/>
            <a:cxnLst/>
            <a:rect l="l" t="t" r="r" b="b"/>
            <a:pathLst>
              <a:path w="12016428" h="6226694">
                <a:moveTo>
                  <a:pt x="0" y="0"/>
                </a:moveTo>
                <a:lnTo>
                  <a:pt x="12016428" y="0"/>
                </a:lnTo>
                <a:lnTo>
                  <a:pt x="12016428" y="6226695"/>
                </a:lnTo>
                <a:lnTo>
                  <a:pt x="0" y="6226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99348" y="1462885"/>
            <a:ext cx="12852448" cy="7136427"/>
          </a:xfrm>
          <a:custGeom>
            <a:avLst/>
            <a:gdLst/>
            <a:ahLst/>
            <a:cxnLst/>
            <a:rect l="l" t="t" r="r" b="b"/>
            <a:pathLst>
              <a:path w="11531697" h="5975516">
                <a:moveTo>
                  <a:pt x="0" y="0"/>
                </a:moveTo>
                <a:lnTo>
                  <a:pt x="11531698" y="0"/>
                </a:lnTo>
                <a:lnTo>
                  <a:pt x="11531698" y="5975516"/>
                </a:lnTo>
                <a:lnTo>
                  <a:pt x="0" y="59755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819960" y="2019300"/>
            <a:ext cx="12496240" cy="5347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01"/>
              </a:lnSpc>
            </a:pPr>
            <a:r>
              <a:rPr lang="en-US" sz="8000" b="1">
                <a:solidFill>
                  <a:srgbClr val="49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</a:t>
            </a:r>
            <a:endParaRPr lang="en-US" sz="8000" b="1" smtClean="0">
              <a:solidFill>
                <a:srgbClr val="4953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4501"/>
              </a:lnSpc>
            </a:pPr>
            <a:r>
              <a:rPr lang="en-US" sz="8000" b="1" smtClean="0">
                <a:solidFill>
                  <a:srgbClr val="49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</a:t>
            </a:r>
            <a:r>
              <a:rPr lang="en-US" sz="8000" b="1">
                <a:solidFill>
                  <a:srgbClr val="49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CÁC EM </a:t>
            </a:r>
            <a:br>
              <a:rPr lang="en-US" sz="8000" b="1">
                <a:solidFill>
                  <a:srgbClr val="4953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>
                <a:solidFill>
                  <a:srgbClr val="49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HỌC!</a:t>
            </a:r>
            <a:endParaRPr lang="en-US" sz="8000" b="1">
              <a:solidFill>
                <a:srgbClr val="495324"/>
              </a:solidFill>
              <a:latin typeface="Arial" panose="020B0604020202020204" pitchFamily="34" charset="0"/>
              <a:ea typeface="More Sugar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272739" y="8156808"/>
            <a:ext cx="7742519" cy="741038"/>
          </a:xfrm>
          <a:custGeom>
            <a:avLst/>
            <a:gdLst/>
            <a:ahLst/>
            <a:cxnLst/>
            <a:rect l="l" t="t" r="r" b="b"/>
            <a:pathLst>
              <a:path w="7742519" h="1196571">
                <a:moveTo>
                  <a:pt x="0" y="0"/>
                </a:moveTo>
                <a:lnTo>
                  <a:pt x="7742518" y="0"/>
                </a:lnTo>
                <a:lnTo>
                  <a:pt x="7742518" y="1196571"/>
                </a:lnTo>
                <a:lnTo>
                  <a:pt x="0" y="11965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697144">
            <a:off x="12283699" y="7195909"/>
            <a:ext cx="1598715" cy="2138236"/>
          </a:xfrm>
          <a:custGeom>
            <a:avLst/>
            <a:gdLst/>
            <a:ahLst/>
            <a:cxnLst/>
            <a:rect l="l" t="t" r="r" b="b"/>
            <a:pathLst>
              <a:path w="2349051" h="2790449">
                <a:moveTo>
                  <a:pt x="0" y="0"/>
                </a:moveTo>
                <a:lnTo>
                  <a:pt x="2349051" y="0"/>
                </a:lnTo>
                <a:lnTo>
                  <a:pt x="2349051" y="2790449"/>
                </a:lnTo>
                <a:lnTo>
                  <a:pt x="0" y="27904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175536" y="1477794"/>
            <a:ext cx="1558039" cy="617550"/>
          </a:xfrm>
          <a:custGeom>
            <a:avLst/>
            <a:gdLst/>
            <a:ahLst/>
            <a:cxnLst/>
            <a:rect l="l" t="t" r="r" b="b"/>
            <a:pathLst>
              <a:path w="1558039" h="617550">
                <a:moveTo>
                  <a:pt x="0" y="0"/>
                </a:moveTo>
                <a:lnTo>
                  <a:pt x="1558039" y="0"/>
                </a:lnTo>
                <a:lnTo>
                  <a:pt x="1558039" y="617550"/>
                </a:lnTo>
                <a:lnTo>
                  <a:pt x="0" y="6175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333878">
            <a:off x="15972024" y="1294885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3878">
            <a:off x="1960985" y="7723609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333878">
            <a:off x="3360854" y="2093956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7"/>
                </a:lnTo>
                <a:lnTo>
                  <a:pt x="0" y="8055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99284" y="1247906"/>
            <a:ext cx="13952620" cy="5208588"/>
            <a:chOff x="2624935" y="1523304"/>
            <a:chExt cx="13010135" cy="5208588"/>
          </a:xfrm>
        </p:grpSpPr>
        <p:grpSp>
          <p:nvGrpSpPr>
            <p:cNvPr id="11" name="Group 11"/>
            <p:cNvGrpSpPr/>
            <p:nvPr/>
          </p:nvGrpSpPr>
          <p:grpSpPr>
            <a:xfrm>
              <a:off x="2649454" y="1523304"/>
              <a:ext cx="12985616" cy="5208588"/>
              <a:chOff x="0" y="0"/>
              <a:chExt cx="1339882" cy="26315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339882" cy="263151"/>
              </a:xfrm>
              <a:custGeom>
                <a:avLst/>
                <a:gdLst/>
                <a:ahLst/>
                <a:cxnLst/>
                <a:rect l="l" t="t" r="r" b="b"/>
                <a:pathLst>
                  <a:path w="1339882" h="263151">
                    <a:moveTo>
                      <a:pt x="77611" y="0"/>
                    </a:moveTo>
                    <a:lnTo>
                      <a:pt x="1262270" y="0"/>
                    </a:lnTo>
                    <a:cubicBezTo>
                      <a:pt x="1282854" y="0"/>
                      <a:pt x="1302595" y="8177"/>
                      <a:pt x="1317150" y="22732"/>
                    </a:cubicBezTo>
                    <a:cubicBezTo>
                      <a:pt x="1331705" y="37287"/>
                      <a:pt x="1339882" y="57028"/>
                      <a:pt x="1339882" y="77611"/>
                    </a:cubicBezTo>
                    <a:lnTo>
                      <a:pt x="1339882" y="185539"/>
                    </a:lnTo>
                    <a:cubicBezTo>
                      <a:pt x="1339882" y="206123"/>
                      <a:pt x="1331705" y="225864"/>
                      <a:pt x="1317150" y="240419"/>
                    </a:cubicBezTo>
                    <a:cubicBezTo>
                      <a:pt x="1302595" y="254974"/>
                      <a:pt x="1282854" y="263151"/>
                      <a:pt x="1262270" y="263151"/>
                    </a:cubicBezTo>
                    <a:lnTo>
                      <a:pt x="77611" y="263151"/>
                    </a:lnTo>
                    <a:cubicBezTo>
                      <a:pt x="57028" y="263151"/>
                      <a:pt x="37287" y="254974"/>
                      <a:pt x="22732" y="240419"/>
                    </a:cubicBezTo>
                    <a:cubicBezTo>
                      <a:pt x="8177" y="225864"/>
                      <a:pt x="0" y="206123"/>
                      <a:pt x="0" y="185539"/>
                    </a:cubicBezTo>
                    <a:lnTo>
                      <a:pt x="0" y="77611"/>
                    </a:lnTo>
                    <a:cubicBezTo>
                      <a:pt x="0" y="57028"/>
                      <a:pt x="8177" y="37287"/>
                      <a:pt x="22732" y="22732"/>
                    </a:cubicBezTo>
                    <a:cubicBezTo>
                      <a:pt x="37287" y="8177"/>
                      <a:pt x="57028" y="0"/>
                      <a:pt x="77611" y="0"/>
                    </a:cubicBezTo>
                    <a:close/>
                  </a:path>
                </a:pathLst>
              </a:custGeom>
              <a:solidFill>
                <a:srgbClr val="768732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339882" cy="310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2624935" y="2168217"/>
              <a:ext cx="12985616" cy="3634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EF3C6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II. PHƯƠNG</a:t>
              </a:r>
              <a:r>
                <a:rPr kumimoji="0" lang="en-US" sz="8000" b="1" i="0" u="none" strike="noStrike" kern="1200" cap="none" spc="0" normalizeH="0" noProof="0" smtClean="0">
                  <a:ln>
                    <a:noFill/>
                  </a:ln>
                  <a:solidFill>
                    <a:srgbClr val="FEF3C6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TRÌNH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noProof="0" smtClean="0">
                  <a:ln>
                    <a:noFill/>
                  </a:ln>
                  <a:solidFill>
                    <a:srgbClr val="FEF3C6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BẬC NHẤT MỘT ẨN</a:t>
              </a: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EF3C6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 rot="-1333878">
            <a:off x="14981474" y="5846665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1333878">
            <a:off x="2075448" y="1350921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6"/>
                </a:lnTo>
                <a:lnTo>
                  <a:pt x="0" y="80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77098" y="8267700"/>
            <a:ext cx="6423285" cy="159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86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FEF3C6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10" y="7674138"/>
            <a:ext cx="1769190" cy="20381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00" y="581956"/>
            <a:ext cx="1744981" cy="1828978"/>
          </a:xfrm>
          <a:prstGeom prst="rect">
            <a:avLst/>
          </a:prstGeom>
        </p:spPr>
      </p:pic>
      <p:sp>
        <p:nvSpPr>
          <p:cNvPr id="37" name="Freeform 12"/>
          <p:cNvSpPr/>
          <p:nvPr/>
        </p:nvSpPr>
        <p:spPr>
          <a:xfrm>
            <a:off x="1164168" y="1215312"/>
            <a:ext cx="4486420" cy="1295400"/>
          </a:xfrm>
          <a:custGeom>
            <a:avLst/>
            <a:gdLst/>
            <a:ahLst/>
            <a:cxnLst/>
            <a:rect l="l" t="t" r="r" b="b"/>
            <a:pathLst>
              <a:path w="860843" h="220879">
                <a:moveTo>
                  <a:pt x="110440" y="0"/>
                </a:moveTo>
                <a:lnTo>
                  <a:pt x="750403" y="0"/>
                </a:lnTo>
                <a:cubicBezTo>
                  <a:pt x="811397" y="0"/>
                  <a:pt x="860843" y="49446"/>
                  <a:pt x="860843" y="110440"/>
                </a:cubicBezTo>
                <a:lnTo>
                  <a:pt x="860843" y="110440"/>
                </a:lnTo>
                <a:cubicBezTo>
                  <a:pt x="860843" y="139730"/>
                  <a:pt x="849207" y="167821"/>
                  <a:pt x="828495" y="188532"/>
                </a:cubicBezTo>
                <a:cubicBezTo>
                  <a:pt x="807784" y="209244"/>
                  <a:pt x="779693" y="220879"/>
                  <a:pt x="750403" y="220879"/>
                </a:cubicBezTo>
                <a:lnTo>
                  <a:pt x="110440" y="220879"/>
                </a:lnTo>
                <a:cubicBezTo>
                  <a:pt x="81149" y="220879"/>
                  <a:pt x="53059" y="209244"/>
                  <a:pt x="32347" y="188532"/>
                </a:cubicBezTo>
                <a:cubicBezTo>
                  <a:pt x="11636" y="167821"/>
                  <a:pt x="0" y="139730"/>
                  <a:pt x="0" y="110440"/>
                </a:cubicBezTo>
                <a:lnTo>
                  <a:pt x="0" y="110440"/>
                </a:lnTo>
                <a:cubicBezTo>
                  <a:pt x="0" y="81149"/>
                  <a:pt x="11636" y="53059"/>
                  <a:pt x="32347" y="32347"/>
                </a:cubicBezTo>
                <a:cubicBezTo>
                  <a:pt x="53059" y="11636"/>
                  <a:pt x="81149" y="0"/>
                  <a:pt x="110440" y="0"/>
                </a:cubicBezTo>
                <a:close/>
              </a:path>
            </a:pathLst>
          </a:custGeom>
          <a:solidFill>
            <a:srgbClr val="FEF3C6"/>
          </a:solidFill>
          <a:ln w="76200" cap="rnd">
            <a:solidFill>
              <a:srgbClr val="495324"/>
            </a:solidFill>
            <a:prstDash val="solid"/>
            <a:round/>
          </a:ln>
        </p:spPr>
        <p:txBody>
          <a:bodyPr/>
          <a:lstStyle/>
          <a:p>
            <a:pPr algn="ctr">
              <a:lnSpc>
                <a:spcPct val="160000"/>
              </a:lnSpc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Định nghĩa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1164168" y="3009900"/>
                <a:ext cx="1595966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4000" b="1" smtClean="0">
                    <a:solidFill>
                      <a:schemeClr val="tx2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HĐ 3. </a:t>
                </a:r>
                <a:r>
                  <a:rPr lang="vi-VN" sz="4000">
                    <a:ea typeface="More Sugar Bold"/>
                    <a:cs typeface="Arial" panose="020B0604020202020204" pitchFamily="34" charset="0"/>
                  </a:rPr>
                  <a:t>Quan sát phương trình (ẩn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More Sugar Bold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4000">
                    <a:ea typeface="More Sugar Bold"/>
                    <a:cs typeface="Arial" panose="020B0604020202020204" pitchFamily="34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More Sugar Bold"/>
                        <a:cs typeface="Arial" panose="020B0604020202020204" pitchFamily="34" charset="0"/>
                      </a:rPr>
                      <m:t>4</m:t>
                    </m:r>
                    <m:r>
                      <a:rPr lang="vi-VN" sz="4000" i="1" smtClean="0">
                        <a:latin typeface="Cambria Math" panose="02040503050406030204" pitchFamily="18" charset="0"/>
                        <a:ea typeface="More Sugar Bold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000" i="1" smtClean="0">
                        <a:latin typeface="Cambria Math" panose="02040503050406030204" pitchFamily="18" charset="0"/>
                        <a:ea typeface="More Sugar Bold"/>
                        <a:cs typeface="Arial" panose="020B0604020202020204" pitchFamily="34" charset="0"/>
                      </a:rPr>
                      <m:t> + </m:t>
                    </m:r>
                    <m:r>
                      <a:rPr lang="vi-VN" sz="4000" i="1" smtClean="0">
                        <a:latin typeface="Cambria Math" panose="02040503050406030204" pitchFamily="18" charset="0"/>
                        <a:ea typeface="More Sugar Bold"/>
                        <a:cs typeface="Arial" panose="020B0604020202020204" pitchFamily="34" charset="0"/>
                      </a:rPr>
                      <m:t>12</m:t>
                    </m:r>
                    <m:r>
                      <a:rPr lang="vi-VN" sz="4000" i="1" smtClean="0">
                        <a:latin typeface="Cambria Math" panose="02040503050406030204" pitchFamily="18" charset="0"/>
                        <a:ea typeface="More Sugar Bold"/>
                        <a:cs typeface="Arial" panose="020B0604020202020204" pitchFamily="34" charset="0"/>
                      </a:rPr>
                      <m:t> = </m:t>
                    </m:r>
                    <m:r>
                      <a:rPr lang="vi-VN" sz="4000" i="1" smtClean="0">
                        <a:latin typeface="Cambria Math" panose="02040503050406030204" pitchFamily="18" charset="0"/>
                        <a:ea typeface="More Sugar Bold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vi-VN" sz="4000">
                    <a:ea typeface="More Sugar Bold"/>
                    <a:cs typeface="Arial" panose="020B0604020202020204" pitchFamily="34" charset="0"/>
                  </a:rPr>
                  <a:t>, </a:t>
                </a:r>
                <a:r>
                  <a:rPr lang="vi-VN" sz="4000" smtClean="0">
                    <a:ea typeface="More Sugar Bold"/>
                    <a:cs typeface="Arial" panose="020B0604020202020204" pitchFamily="34" charset="0"/>
                  </a:rPr>
                  <a:t>n</a:t>
                </a:r>
                <a:r>
                  <a:rPr lang="en-US" sz="4000"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ê</a:t>
                </a:r>
                <a:r>
                  <a:rPr lang="vi-VN" sz="4000" smtClean="0">
                    <a:ea typeface="More Sugar Bold"/>
                    <a:cs typeface="Arial" panose="020B0604020202020204" pitchFamily="34" charset="0"/>
                  </a:rPr>
                  <a:t>u </a:t>
                </a:r>
                <a:r>
                  <a:rPr lang="vi-VN" sz="4000">
                    <a:ea typeface="More Sugar Bold"/>
                    <a:cs typeface="Arial" panose="020B0604020202020204" pitchFamily="34" charset="0"/>
                  </a:rPr>
                  <a:t>nhận xét về bậc của đa thức ở vế trái của phương trình đó.</a:t>
                </a:r>
                <a:endPara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68" y="3009900"/>
                <a:ext cx="15959666" cy="1938992"/>
              </a:xfrm>
              <a:prstGeom prst="rect">
                <a:avLst/>
              </a:prstGeom>
              <a:blipFill>
                <a:blip r:embed="rId4"/>
                <a:stretch>
                  <a:fillRect l="-1222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8566757" y="5448786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267040" y="6976655"/>
                <a:ext cx="775391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Bậc của đa thức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bậc 1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040" y="6976655"/>
                <a:ext cx="7753918" cy="707886"/>
              </a:xfrm>
              <a:prstGeom prst="rect">
                <a:avLst/>
              </a:prstGeom>
              <a:blipFill>
                <a:blip r:embed="rId5"/>
                <a:stretch>
                  <a:fillRect l="-2752" t="-15385" r="-1808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849230" y="1001231"/>
            <a:ext cx="6537007" cy="1305877"/>
            <a:chOff x="5966088" y="918783"/>
            <a:chExt cx="6537007" cy="1305877"/>
          </a:xfrm>
        </p:grpSpPr>
        <p:grpSp>
          <p:nvGrpSpPr>
            <p:cNvPr id="10" name="Group 10"/>
            <p:cNvGrpSpPr/>
            <p:nvPr/>
          </p:nvGrpSpPr>
          <p:grpSpPr>
            <a:xfrm>
              <a:off x="5966088" y="918783"/>
              <a:ext cx="6537007" cy="1305877"/>
              <a:chOff x="0" y="0"/>
              <a:chExt cx="1721681" cy="34393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21681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615171" y="1298385"/>
              <a:ext cx="5233543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9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500" b="1" smtClean="0">
                  <a:solidFill>
                    <a:srgbClr val="FEF3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 NGHĨA</a:t>
              </a:r>
              <a:endParaRPr kumimoji="0" lang="en-US" sz="6500" b="1" i="0" u="none" strike="noStrike" kern="1200" cap="none" spc="0" normalizeH="0" baseline="0" noProof="0">
                <a:ln>
                  <a:noFill/>
                </a:ln>
                <a:solidFill>
                  <a:srgbClr val="FEF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53774" y="2877057"/>
            <a:ext cx="14981811" cy="5627457"/>
            <a:chOff x="1705989" y="2956216"/>
            <a:chExt cx="14981811" cy="5627457"/>
          </a:xfrm>
        </p:grpSpPr>
        <p:grpSp>
          <p:nvGrpSpPr>
            <p:cNvPr id="7" name="Group 7"/>
            <p:cNvGrpSpPr/>
            <p:nvPr/>
          </p:nvGrpSpPr>
          <p:grpSpPr>
            <a:xfrm>
              <a:off x="2057400" y="2956216"/>
              <a:ext cx="14630400" cy="5627457"/>
              <a:chOff x="0" y="-47625"/>
              <a:chExt cx="1522242" cy="161472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22242" cy="1567095"/>
              </a:xfrm>
              <a:custGeom>
                <a:avLst/>
                <a:gdLst/>
                <a:ahLst/>
                <a:cxnLst/>
                <a:rect l="l" t="t" r="r" b="b"/>
                <a:pathLst>
                  <a:path w="1522242" h="1493923">
                    <a:moveTo>
                      <a:pt x="68314" y="0"/>
                    </a:moveTo>
                    <a:lnTo>
                      <a:pt x="1453928" y="0"/>
                    </a:lnTo>
                    <a:cubicBezTo>
                      <a:pt x="1491657" y="0"/>
                      <a:pt x="1522242" y="30585"/>
                      <a:pt x="1522242" y="68314"/>
                    </a:cubicBezTo>
                    <a:lnTo>
                      <a:pt x="1522242" y="1425610"/>
                    </a:lnTo>
                    <a:cubicBezTo>
                      <a:pt x="1522242" y="1463338"/>
                      <a:pt x="1491657" y="1493923"/>
                      <a:pt x="1453928" y="1493923"/>
                    </a:cubicBezTo>
                    <a:lnTo>
                      <a:pt x="68314" y="1493923"/>
                    </a:lnTo>
                    <a:cubicBezTo>
                      <a:pt x="30585" y="1493923"/>
                      <a:pt x="0" y="1463338"/>
                      <a:pt x="0" y="1425610"/>
                    </a:cubicBezTo>
                    <a:lnTo>
                      <a:pt x="0" y="68314"/>
                    </a:lnTo>
                    <a:cubicBezTo>
                      <a:pt x="0" y="30585"/>
                      <a:pt x="30585" y="0"/>
                      <a:pt x="68314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522242" cy="15415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4"/>
                <p:cNvSpPr txBox="1"/>
                <p:nvPr/>
              </p:nvSpPr>
              <p:spPr>
                <a:xfrm>
                  <a:off x="2943849" y="3874995"/>
                  <a:ext cx="12852201" cy="376718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7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800" smtClean="0">
                      <a:solidFill>
                        <a:srgbClr val="FEF3C6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Phương trình dạng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8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với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en-US" sz="48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là hai số đã cho và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8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được gọi là phương </a:t>
                  </a:r>
                  <a:r>
                    <a:rPr lang="en-US" sz="48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trình </a:t>
                  </a:r>
                  <a:r>
                    <a:rPr lang="en-US" sz="4800" smtClean="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    bậc </a:t>
                  </a:r>
                  <a:r>
                    <a:rPr lang="en-US" sz="48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nhất một ẩn.</a:t>
                  </a:r>
                  <a:endParaRPr lang="en-US" sz="4800">
                    <a:solidFill>
                      <a:srgbClr val="FEF3C6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4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3849" y="3874995"/>
                  <a:ext cx="12852201" cy="3767185"/>
                </a:xfrm>
                <a:prstGeom prst="rect">
                  <a:avLst/>
                </a:prstGeom>
                <a:blipFill>
                  <a:blip r:embed="rId2"/>
                  <a:stretch>
                    <a:fillRect l="-2894" r="-2846" b="-40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 26"/>
            <p:cNvSpPr/>
            <p:nvPr/>
          </p:nvSpPr>
          <p:spPr>
            <a:xfrm rot="20266122">
              <a:off x="1705989" y="3316442"/>
              <a:ext cx="702822" cy="805526"/>
            </a:xfrm>
            <a:custGeom>
              <a:avLst/>
              <a:gdLst/>
              <a:ahLst/>
              <a:cxnLst/>
              <a:rect l="l" t="t" r="r" b="b"/>
              <a:pathLst>
                <a:path w="702822" h="805526">
                  <a:moveTo>
                    <a:pt x="0" y="0"/>
                  </a:moveTo>
                  <a:lnTo>
                    <a:pt x="702821" y="0"/>
                  </a:lnTo>
                  <a:lnTo>
                    <a:pt x="702821" y="805527"/>
                  </a:lnTo>
                  <a:lnTo>
                    <a:pt x="0" y="805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0" name="Freeform 15"/>
          <p:cNvSpPr/>
          <p:nvPr/>
        </p:nvSpPr>
        <p:spPr>
          <a:xfrm>
            <a:off x="16143569" y="728120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5"/>
          <p:cNvSpPr/>
          <p:nvPr/>
        </p:nvSpPr>
        <p:spPr>
          <a:xfrm>
            <a:off x="605520" y="728120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14119596" y="6788009"/>
            <a:ext cx="2793662" cy="32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84" y="652515"/>
            <a:ext cx="16989154" cy="8981969"/>
            <a:chOff x="0" y="0"/>
            <a:chExt cx="4474510" cy="23656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510" cy="2365621"/>
            </a:xfrm>
            <a:custGeom>
              <a:avLst/>
              <a:gdLst/>
              <a:ahLst/>
              <a:cxnLst/>
              <a:rect l="l" t="t" r="r" b="b"/>
              <a:pathLst>
                <a:path w="4474510" h="2365621">
                  <a:moveTo>
                    <a:pt x="0" y="0"/>
                  </a:moveTo>
                  <a:lnTo>
                    <a:pt x="4474510" y="0"/>
                  </a:lnTo>
                  <a:lnTo>
                    <a:pt x="4474510" y="2365621"/>
                  </a:lnTo>
                  <a:lnTo>
                    <a:pt x="0" y="2365621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474510" cy="2413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95400" y="1076473"/>
            <a:ext cx="3268511" cy="101947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853426" y="800100"/>
                <a:ext cx="16583070" cy="3370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75000"/>
                  </a:lnSpc>
                </a:pPr>
                <a:r>
                  <a:rPr lang="en-US" sz="4500" b="1">
                    <a:solidFill>
                      <a:srgbClr val="FEF3C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 </a:t>
                </a:r>
                <a:r>
                  <a:rPr lang="en-US" sz="4500" b="1">
                    <a:solidFill>
                      <a:srgbClr val="FEF3C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 </a:t>
                </a:r>
                <a:r>
                  <a:rPr lang="en-US" sz="4500" b="1" smtClean="0">
                    <a:solidFill>
                      <a:srgbClr val="FEF3C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vi-VN" sz="410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Phương </a:t>
                </a:r>
                <a:r>
                  <a:rPr lang="vi-VN" sz="410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trình nào sau đây là phương trình bậc nhất một ẩn?</a:t>
                </a:r>
              </a:p>
              <a:p>
                <a:pPr lvl="0" algn="just">
                  <a:lnSpc>
                    <a:spcPct val="175000"/>
                  </a:lnSpc>
                </a:pPr>
                <a:r>
                  <a:rPr lang="en-US" sz="410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				</a:t>
                </a:r>
                <a:r>
                  <a:rPr lang="vi-VN" sz="410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</a:t>
                </a:r>
                <a:r>
                  <a:rPr lang="vi-VN" sz="4100">
                    <a:solidFill>
                      <a:schemeClr val="bg1"/>
                    </a:solidFill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−5=0</m:t>
                    </m:r>
                  </m:oMath>
                </a14:m>
                <a:r>
                  <a:rPr lang="en-US" sz="410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			</a:t>
                </a:r>
                <a:r>
                  <a:rPr lang="vi-VN" sz="410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b</a:t>
                </a:r>
                <a:r>
                  <a:rPr lang="vi-VN" sz="4100">
                    <a:solidFill>
                      <a:prstClr val="white"/>
                    </a:solidFill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41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vi-VN" sz="41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1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+ 10 = 0</m:t>
                    </m:r>
                  </m:oMath>
                </a14:m>
                <a:endParaRPr lang="vi-VN" sz="410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175000"/>
                  </a:lnSpc>
                </a:pPr>
                <a:r>
                  <a:rPr lang="en-US" sz="410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				</a:t>
                </a:r>
                <a:r>
                  <a:rPr lang="vi-VN" sz="410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c</a:t>
                </a:r>
                <a:r>
                  <a:rPr lang="vi-VN" sz="4100">
                    <a:solidFill>
                      <a:schemeClr val="bg1"/>
                    </a:solidFill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7.</m:t>
                    </m:r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0</m:t>
                    </m:r>
                  </m:oMath>
                </a14:m>
                <a:r>
                  <a:rPr lang="en-US" sz="410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				</a:t>
                </a:r>
                <a:r>
                  <a:rPr lang="vi-VN" sz="410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</a:t>
                </a:r>
                <a:r>
                  <a:rPr lang="vi-VN" sz="4100">
                    <a:solidFill>
                      <a:schemeClr val="bg1"/>
                    </a:solidFill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1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vi-VN" sz="4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−9=0</m:t>
                    </m:r>
                  </m:oMath>
                </a14:m>
                <a:endParaRPr lang="vi-VN" sz="41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26" y="800100"/>
                <a:ext cx="16583070" cy="3370987"/>
              </a:xfrm>
              <a:prstGeom prst="rect">
                <a:avLst/>
              </a:prstGeom>
              <a:blipFill>
                <a:blip r:embed="rId2"/>
                <a:stretch>
                  <a:fillRect l="-772" r="-515" b="-6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00" y="8134075"/>
            <a:ext cx="1930306" cy="1681235"/>
          </a:xfrm>
          <a:prstGeom prst="rect">
            <a:avLst/>
          </a:prstGeom>
        </p:spPr>
      </p:pic>
      <p:sp>
        <p:nvSpPr>
          <p:cNvPr id="38" name="Freeform 18"/>
          <p:cNvSpPr/>
          <p:nvPr/>
        </p:nvSpPr>
        <p:spPr>
          <a:xfrm rot="-1333878">
            <a:off x="287053" y="3322361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 10"/>
          <p:cNvSpPr/>
          <p:nvPr/>
        </p:nvSpPr>
        <p:spPr>
          <a:xfrm>
            <a:off x="8556498" y="4781861"/>
            <a:ext cx="117692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100" b="1" i="1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100" b="1" i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1094" y="5826175"/>
            <a:ext cx="14847731" cy="214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5000"/>
              </a:lnSpc>
            </a:pPr>
            <a:r>
              <a:rPr lang="vi-VN" sz="4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trình ở câu a), b), c) là phương trình bậc nhất </a:t>
            </a:r>
            <a:r>
              <a:rPr lang="vi-VN" sz="4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vi-VN" sz="4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ẩn.</a:t>
            </a:r>
            <a:endParaRPr lang="en-US" sz="41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75000"/>
              </a:lnSpc>
            </a:pPr>
            <a:r>
              <a:rPr lang="vi-VN" sz="4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</a:t>
            </a:r>
            <a:r>
              <a:rPr lang="vi-VN" sz="4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 ở câu d) không là phương trình bậc nhất một </a:t>
            </a:r>
            <a:r>
              <a:rPr lang="vi-VN" sz="4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vi-VN" sz="4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FEF3C6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75494" y="1186411"/>
            <a:ext cx="6537007" cy="1502744"/>
            <a:chOff x="6019800" y="466874"/>
            <a:chExt cx="6537007" cy="1502744"/>
          </a:xfrm>
        </p:grpSpPr>
        <p:grpSp>
          <p:nvGrpSpPr>
            <p:cNvPr id="14" name="Group 5"/>
            <p:cNvGrpSpPr/>
            <p:nvPr/>
          </p:nvGrpSpPr>
          <p:grpSpPr>
            <a:xfrm>
              <a:off x="6019800" y="466874"/>
              <a:ext cx="6537007" cy="1502744"/>
              <a:chOff x="0" y="-47625"/>
              <a:chExt cx="1721681" cy="395785"/>
            </a:xfrm>
          </p:grpSpPr>
          <p:sp>
            <p:nvSpPr>
              <p:cNvPr id="24" name="Freeform 6"/>
              <p:cNvSpPr/>
              <p:nvPr/>
            </p:nvSpPr>
            <p:spPr>
              <a:xfrm>
                <a:off x="130795" y="4225"/>
                <a:ext cx="1410969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FEF3C6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25" name="TextBox 7"/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TextBox 11"/>
            <p:cNvSpPr txBox="1"/>
            <p:nvPr/>
          </p:nvSpPr>
          <p:spPr>
            <a:xfrm>
              <a:off x="6569881" y="1018581"/>
              <a:ext cx="5244340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915"/>
                </a:lnSpc>
              </a:pPr>
              <a:r>
                <a:rPr lang="en-US" sz="6500" b="1" smtClean="0">
                  <a:solidFill>
                    <a:srgbClr val="495324"/>
                  </a:solidFill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rPr>
                <a:t>Luyện tập 1</a:t>
              </a:r>
              <a:endParaRPr lang="en-US" sz="6500" b="1">
                <a:solidFill>
                  <a:srgbClr val="495324"/>
                </a:solidFill>
                <a:latin typeface="Arial" panose="020B0604020202020204" pitchFamily="34" charset="0"/>
                <a:ea typeface="More Sugar Bold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3203722" y="3444270"/>
                <a:ext cx="11694035" cy="7848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 Sans"/>
                  </a:rPr>
                  <a:t>Nêu hai ví dụ về phương trình bậc nhất ẩn </a:t>
                </a:r>
                <a14:m>
                  <m:oMath xmlns:m="http://schemas.openxmlformats.org/officeDocument/2006/math">
                    <m:r>
                      <a:rPr kumimoji="0" lang="en-US" altLang="en-US" sz="45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</m:oMath>
                </a14:m>
                <a:r>
                  <a:rPr kumimoji="0" lang="en-US" altLang="en-US" sz="4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 Sans"/>
                  </a:rPr>
                  <a:t>.</a:t>
                </a:r>
                <a:endParaRPr kumimoji="0" lang="en-US" altLang="en-US" sz="4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722" y="3444270"/>
                <a:ext cx="11694035" cy="784830"/>
              </a:xfrm>
              <a:prstGeom prst="rect">
                <a:avLst/>
              </a:prstGeom>
              <a:blipFill>
                <a:blip r:embed="rId2"/>
                <a:stretch>
                  <a:fillRect l="-1721" t="-16279" r="-1721" b="-379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7427902"/>
            <a:ext cx="1780974" cy="20907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72" y="1186411"/>
            <a:ext cx="2286000" cy="137160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413386" y="5006555"/>
            <a:ext cx="127470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5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5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828219" y="6453725"/>
                <a:ext cx="6631559" cy="1948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5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5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−3=0;   </m:t>
                      </m:r>
                      <m:r>
                        <a:rPr lang="en-US" sz="45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2. </m:t>
                      </m:r>
                      <m:f>
                        <m:fPr>
                          <m:ctrlPr>
                            <a:rPr lang="en-US" sz="45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5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5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5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−1=0</m:t>
                      </m:r>
                    </m:oMath>
                  </m:oMathPara>
                </a14:m>
                <a:endParaRPr lang="en-US" sz="45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219" y="6453725"/>
                <a:ext cx="6631559" cy="19483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FEF3C6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199147" y="604775"/>
                <a:ext cx="15849600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60000"/>
                  </a:lnSpc>
                </a:pPr>
                <a:r>
                  <a:rPr lang="en-US" sz="38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 </a:t>
                </a:r>
                <a:r>
                  <a:rPr lang="en-US" sz="38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 </a:t>
                </a:r>
                <a:r>
                  <a:rPr lang="en-US" sz="3800" b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vi-VN" sz="3600">
                    <a:solidFill>
                      <a:prstClr val="black"/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Kiểm tra xem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3600">
                    <a:solidFill>
                      <a:prstClr val="black"/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 có là nghiệm của mỗi phương trình bậc nhất sau hay không</a:t>
                </a:r>
                <a:r>
                  <a:rPr lang="vi-VN" sz="3600">
                    <a:solidFill>
                      <a:prstClr val="black"/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. </a:t>
                </a:r>
                <a:endParaRPr lang="en-US" sz="3600" smtClean="0">
                  <a:solidFill>
                    <a:prstClr val="black"/>
                  </a:solidFill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60000"/>
                  </a:lnSpc>
                </a:pPr>
                <a:r>
                  <a:rPr lang="vi-VN" sz="3600">
                    <a:solidFill>
                      <a:prstClr val="black"/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−3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+6= 0</m:t>
                    </m:r>
                  </m:oMath>
                </a14:m>
                <a:r>
                  <a:rPr lang="en-US" sz="3600" smtClean="0">
                    <a:solidFill>
                      <a:prstClr val="black"/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			</a:t>
                </a:r>
                <a:r>
                  <a:rPr lang="vi-VN" sz="3600" smtClean="0">
                    <a:solidFill>
                      <a:prstClr val="black"/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b</a:t>
                </a:r>
                <a:r>
                  <a:rPr lang="vi-VN" sz="3600">
                    <a:solidFill>
                      <a:prstClr val="black"/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7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−14=0</m:t>
                    </m:r>
                  </m:oMath>
                </a14:m>
                <a:r>
                  <a:rPr lang="en-US" sz="3600" smtClean="0">
                    <a:solidFill>
                      <a:prstClr val="black"/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			</a:t>
                </a:r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+2=0</m:t>
                    </m:r>
                  </m:oMath>
                </a14:m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vi-VN" sz="3600">
                  <a:solidFill>
                    <a:prstClr val="black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47" y="604775"/>
                <a:ext cx="15849600" cy="2800767"/>
              </a:xfrm>
              <a:prstGeom prst="rect">
                <a:avLst/>
              </a:prstGeom>
              <a:blipFill>
                <a:blip r:embed="rId2"/>
                <a:stretch>
                  <a:fillRect l="-1269" r="-1154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0642" y="7707613"/>
            <a:ext cx="2005016" cy="17340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235242" y="4533900"/>
                <a:ext cx="15833558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600">
                    <a:solidFill>
                      <a:srgbClr val="000000"/>
                    </a:solidFill>
                  </a:rPr>
                  <a:t>a) Thay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sz="3600">
                    <a:solidFill>
                      <a:srgbClr val="000000"/>
                    </a:solidFill>
                  </a:rPr>
                  <a:t>, ta có: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– 3 . 2+6=0</m:t>
                    </m:r>
                  </m:oMath>
                </a14:m>
                <a:r>
                  <a:rPr lang="vi-VN" sz="3600">
                    <a:solidFill>
                      <a:srgbClr val="000000"/>
                    </a:solidFill>
                  </a:rPr>
                  <a:t>.</a:t>
                </a:r>
                <a:endParaRPr lang="vi-VN" sz="3600"/>
              </a:p>
              <a:p>
                <a:pPr>
                  <a:lnSpc>
                    <a:spcPct val="150000"/>
                  </a:lnSpc>
                </a:pPr>
                <a:r>
                  <a:rPr lang="vi-VN" sz="3600">
                    <a:solidFill>
                      <a:srgbClr val="252600"/>
                    </a:solidFill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smtClean="0">
                    <a:solidFill>
                      <a:srgbClr val="252600"/>
                    </a:solidFill>
                  </a:rPr>
                  <a:t> </a:t>
                </a:r>
                <a:r>
                  <a:rPr lang="vi-VN" sz="3600" smtClean="0">
                    <a:solidFill>
                      <a:srgbClr val="252600"/>
                    </a:solidFill>
                  </a:rPr>
                  <a:t>là </a:t>
                </a:r>
                <a:r>
                  <a:rPr lang="vi-VN" sz="3600">
                    <a:solidFill>
                      <a:srgbClr val="252600"/>
                    </a:solidFill>
                  </a:rPr>
                  <a:t>nghiệm của phương trình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252600"/>
                        </a:solidFill>
                        <a:latin typeface="Cambria Math" panose="02040503050406030204" pitchFamily="18" charset="0"/>
                      </a:rPr>
                      <m:t>– 3</m:t>
                    </m:r>
                    <m:r>
                      <a:rPr lang="vi-VN" sz="3600" i="1" smtClean="0">
                        <a:solidFill>
                          <a:srgbClr val="2526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srgbClr val="252600"/>
                        </a:solidFill>
                        <a:latin typeface="Cambria Math" panose="02040503050406030204" pitchFamily="18" charset="0"/>
                      </a:rPr>
                      <m:t> + 6 =0</m:t>
                    </m:r>
                  </m:oMath>
                </a14:m>
                <a:r>
                  <a:rPr lang="vi-VN" sz="3600">
                    <a:solidFill>
                      <a:srgbClr val="252600"/>
                    </a:solidFill>
                  </a:rPr>
                  <a:t>.</a:t>
                </a:r>
                <a:endParaRPr lang="vi-VN" sz="3600"/>
              </a:p>
              <a:p>
                <a:pPr>
                  <a:lnSpc>
                    <a:spcPct val="150000"/>
                  </a:lnSpc>
                </a:pPr>
                <a:r>
                  <a:rPr lang="vi-VN" sz="3600">
                    <a:solidFill>
                      <a:srgbClr val="1F2000"/>
                    </a:solidFill>
                  </a:rPr>
                  <a:t>b) Thay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sz="3600">
                    <a:solidFill>
                      <a:srgbClr val="1F2000"/>
                    </a:solidFill>
                  </a:rPr>
                  <a:t>, ta có: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</a:rPr>
                      <m:t>7 . 2 – 14=0</m:t>
                    </m:r>
                  </m:oMath>
                </a14:m>
                <a:r>
                  <a:rPr lang="vi-VN" sz="3600">
                    <a:solidFill>
                      <a:srgbClr val="1F2000"/>
                    </a:solidFill>
                  </a:rPr>
                  <a:t>.</a:t>
                </a:r>
                <a:endParaRPr lang="vi-VN" sz="3600"/>
              </a:p>
              <a:p>
                <a:pPr>
                  <a:lnSpc>
                    <a:spcPct val="150000"/>
                  </a:lnSpc>
                </a:pPr>
                <a:r>
                  <a:rPr lang="vi-VN" sz="3600">
                    <a:solidFill>
                      <a:srgbClr val="1F2000"/>
                    </a:solidFill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smtClean="0">
                    <a:solidFill>
                      <a:srgbClr val="1F2000"/>
                    </a:solidFill>
                  </a:rPr>
                  <a:t> </a:t>
                </a:r>
                <a:r>
                  <a:rPr lang="vi-VN" sz="3600">
                    <a:solidFill>
                      <a:srgbClr val="1F2000"/>
                    </a:solidFill>
                  </a:rPr>
                  <a:t>là nghiệm của phương trình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</a:rPr>
                      <m:t> – 14 =0</m:t>
                    </m:r>
                  </m:oMath>
                </a14:m>
                <a:r>
                  <a:rPr lang="vi-VN" sz="3600">
                    <a:solidFill>
                      <a:srgbClr val="1F2000"/>
                    </a:solidFill>
                  </a:rPr>
                  <a:t>.</a:t>
                </a:r>
                <a:endParaRPr lang="vi-VN" sz="3600"/>
              </a:p>
              <a:p>
                <a:pPr>
                  <a:lnSpc>
                    <a:spcPct val="150000"/>
                  </a:lnSpc>
                </a:pPr>
                <a:r>
                  <a:rPr lang="vi-VN" sz="3600">
                    <a:solidFill>
                      <a:srgbClr val="1F2000"/>
                    </a:solidFill>
                  </a:rPr>
                  <a:t>c) Thay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sz="3600">
                    <a:solidFill>
                      <a:srgbClr val="1F2000"/>
                    </a:solidFill>
                  </a:rPr>
                  <a:t>, ta có: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</a:rPr>
                      <m:t>2 + 2 </m:t>
                    </m:r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</a:rPr>
                      <m:t> 0</m:t>
                    </m:r>
                  </m:oMath>
                </a14:m>
                <a:r>
                  <a:rPr lang="vi-VN" sz="3600">
                    <a:solidFill>
                      <a:srgbClr val="1F2000"/>
                    </a:solidFill>
                  </a:rPr>
                  <a:t>.</a:t>
                </a:r>
                <a:endParaRPr lang="vi-VN" sz="3600"/>
              </a:p>
              <a:p>
                <a:pPr>
                  <a:lnSpc>
                    <a:spcPct val="150000"/>
                  </a:lnSpc>
                </a:pPr>
                <a:r>
                  <a:rPr lang="vi-VN" sz="3600">
                    <a:solidFill>
                      <a:srgbClr val="2C2D00"/>
                    </a:solidFill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vi-VN" sz="3600">
                    <a:solidFill>
                      <a:srgbClr val="2C2D00"/>
                    </a:solidFill>
                  </a:rPr>
                  <a:t>không là nghiệm của phương trình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2C2D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srgbClr val="2C2D00"/>
                        </a:solidFill>
                        <a:latin typeface="Cambria Math" panose="02040503050406030204" pitchFamily="18" charset="0"/>
                      </a:rPr>
                      <m:t> +2=0</m:t>
                    </m:r>
                  </m:oMath>
                </a14:m>
                <a:r>
                  <a:rPr lang="vi-VN" sz="3600" smtClean="0">
                    <a:solidFill>
                      <a:srgbClr val="2C2D00"/>
                    </a:solidFill>
                  </a:rPr>
                  <a:t>.</a:t>
                </a:r>
                <a:endParaRPr lang="vi-VN" sz="360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242" y="4533900"/>
                <a:ext cx="15833558" cy="5078313"/>
              </a:xfrm>
              <a:prstGeom prst="rect">
                <a:avLst/>
              </a:prstGeom>
              <a:blipFill>
                <a:blip r:embed="rId4"/>
                <a:stretch>
                  <a:fillRect l="-1194" b="-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8615650" y="3678729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36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342900"/>
            <a:ext cx="17754600" cy="9677400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chemeClr val="bg1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13592" y="947335"/>
            <a:ext cx="6537007" cy="1486702"/>
            <a:chOff x="6019800" y="466874"/>
            <a:chExt cx="6537007" cy="1486702"/>
          </a:xfrm>
        </p:grpSpPr>
        <p:grpSp>
          <p:nvGrpSpPr>
            <p:cNvPr id="17" name="Group 5"/>
            <p:cNvGrpSpPr/>
            <p:nvPr/>
          </p:nvGrpSpPr>
          <p:grpSpPr>
            <a:xfrm>
              <a:off x="6019800" y="466874"/>
              <a:ext cx="6537007" cy="1486702"/>
              <a:chOff x="0" y="-47625"/>
              <a:chExt cx="1721681" cy="391560"/>
            </a:xfrm>
          </p:grpSpPr>
          <p:sp>
            <p:nvSpPr>
              <p:cNvPr id="19" name="Freeform 6"/>
              <p:cNvSpPr/>
              <p:nvPr/>
            </p:nvSpPr>
            <p:spPr>
              <a:xfrm>
                <a:off x="155356" y="-7922"/>
                <a:ext cx="1410969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FEF3C6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20" name="TextBox 7"/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1"/>
            <p:cNvSpPr txBox="1"/>
            <p:nvPr/>
          </p:nvSpPr>
          <p:spPr>
            <a:xfrm>
              <a:off x="6666133" y="1002539"/>
              <a:ext cx="5244340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915"/>
                </a:lnSpc>
              </a:pPr>
              <a:r>
                <a:rPr lang="en-US" sz="6500" b="1" smtClean="0">
                  <a:solidFill>
                    <a:srgbClr val="495324"/>
                  </a:solidFill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rPr>
                <a:t>Luyện tập 2</a:t>
              </a:r>
              <a:endParaRPr lang="en-US" sz="6500" b="1">
                <a:solidFill>
                  <a:srgbClr val="495324"/>
                </a:solidFill>
                <a:latin typeface="Arial" panose="020B0604020202020204" pitchFamily="34" charset="0"/>
                <a:ea typeface="More Sugar Bold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485898" y="2753031"/>
                <a:ext cx="15392400" cy="207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300">
                    <a:solidFill>
                      <a:srgbClr val="000000"/>
                    </a:solidFill>
                  </a:rPr>
                  <a:t>Kiểm tra xem </a:t>
                </a:r>
                <a14:m>
                  <m:oMath xmlns:m="http://schemas.openxmlformats.org/officeDocument/2006/math">
                    <m:r>
                      <a:rPr lang="vi-VN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‒</m:t>
                    </m:r>
                    <m:r>
                      <a:rPr lang="vi-VN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4300">
                    <a:solidFill>
                      <a:srgbClr val="000000"/>
                    </a:solidFill>
                  </a:rPr>
                  <a:t> có là nghiệm của phương trình bậc nhất </a:t>
                </a:r>
                <a14:m>
                  <m:oMath xmlns:m="http://schemas.openxmlformats.org/officeDocument/2006/math">
                    <m:r>
                      <a:rPr lang="vi-VN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vi-VN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vi-VN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300">
                    <a:solidFill>
                      <a:srgbClr val="000000"/>
                    </a:solidFill>
                  </a:rPr>
                  <a:t>hay không.</a:t>
                </a:r>
                <a:endParaRPr lang="en-US" sz="430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898" y="2753031"/>
                <a:ext cx="15392400" cy="2077492"/>
              </a:xfrm>
              <a:prstGeom prst="rect">
                <a:avLst/>
              </a:prstGeom>
              <a:blipFill>
                <a:blip r:embed="rId2"/>
                <a:stretch>
                  <a:fillRect l="-1584" r="-1545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8567986" y="5211678"/>
            <a:ext cx="122822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3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3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485898" y="6284725"/>
                <a:ext cx="15392400" cy="3185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300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43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3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vào phương trình </a:t>
                </a:r>
                <a14:m>
                  <m:oMath xmlns:m="http://schemas.openxmlformats.org/officeDocument/2006/math">
                    <m:r>
                      <a:rPr lang="en-US" sz="43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43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43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3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3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có: </a:t>
                </a:r>
                <a:endParaRPr lang="en-US" sz="430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43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43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3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43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3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15</m:t>
                      </m:r>
                      <m:r>
                        <a:rPr lang="en-US" sz="43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3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3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3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3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nghiệm của </a:t>
                </a:r>
                <a:r>
                  <a:rPr lang="en-US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phương </a:t>
                </a:r>
                <a:r>
                  <a:rPr lang="en-US" sz="43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trình.</a:t>
                </a:r>
                <a:endParaRPr lang="en-US" sz="43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898" y="6284725"/>
                <a:ext cx="15392400" cy="3185487"/>
              </a:xfrm>
              <a:prstGeom prst="rect">
                <a:avLst/>
              </a:prstGeom>
              <a:blipFill>
                <a:blip r:embed="rId3"/>
                <a:stretch>
                  <a:fillRect l="-1584" b="-4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71599">
            <a:off x="894535" y="308757"/>
            <a:ext cx="1182727" cy="13656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6458982" y="8176378"/>
            <a:ext cx="1564319" cy="18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FEF3C6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400" y="8058203"/>
            <a:ext cx="1373759" cy="1515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5645" y="894499"/>
            <a:ext cx="1511268" cy="1545443"/>
          </a:xfrm>
          <a:prstGeom prst="rect">
            <a:avLst/>
          </a:prstGeom>
        </p:spPr>
      </p:pic>
      <p:sp>
        <p:nvSpPr>
          <p:cNvPr id="15" name="Freeform 12"/>
          <p:cNvSpPr/>
          <p:nvPr/>
        </p:nvSpPr>
        <p:spPr>
          <a:xfrm>
            <a:off x="6900789" y="1343648"/>
            <a:ext cx="4486420" cy="1295400"/>
          </a:xfrm>
          <a:custGeom>
            <a:avLst/>
            <a:gdLst/>
            <a:ahLst/>
            <a:cxnLst/>
            <a:rect l="l" t="t" r="r" b="b"/>
            <a:pathLst>
              <a:path w="860843" h="220879">
                <a:moveTo>
                  <a:pt x="110440" y="0"/>
                </a:moveTo>
                <a:lnTo>
                  <a:pt x="750403" y="0"/>
                </a:lnTo>
                <a:cubicBezTo>
                  <a:pt x="811397" y="0"/>
                  <a:pt x="860843" y="49446"/>
                  <a:pt x="860843" y="110440"/>
                </a:cubicBezTo>
                <a:lnTo>
                  <a:pt x="860843" y="110440"/>
                </a:lnTo>
                <a:cubicBezTo>
                  <a:pt x="860843" y="139730"/>
                  <a:pt x="849207" y="167821"/>
                  <a:pt x="828495" y="188532"/>
                </a:cubicBezTo>
                <a:cubicBezTo>
                  <a:pt x="807784" y="209244"/>
                  <a:pt x="779693" y="220879"/>
                  <a:pt x="750403" y="220879"/>
                </a:cubicBezTo>
                <a:lnTo>
                  <a:pt x="110440" y="220879"/>
                </a:lnTo>
                <a:cubicBezTo>
                  <a:pt x="81149" y="220879"/>
                  <a:pt x="53059" y="209244"/>
                  <a:pt x="32347" y="188532"/>
                </a:cubicBezTo>
                <a:cubicBezTo>
                  <a:pt x="11636" y="167821"/>
                  <a:pt x="0" y="139730"/>
                  <a:pt x="0" y="110440"/>
                </a:cubicBezTo>
                <a:lnTo>
                  <a:pt x="0" y="110440"/>
                </a:lnTo>
                <a:cubicBezTo>
                  <a:pt x="0" y="81149"/>
                  <a:pt x="11636" y="53059"/>
                  <a:pt x="32347" y="32347"/>
                </a:cubicBezTo>
                <a:cubicBezTo>
                  <a:pt x="53059" y="11636"/>
                  <a:pt x="81149" y="0"/>
                  <a:pt x="110440" y="0"/>
                </a:cubicBezTo>
                <a:close/>
              </a:path>
            </a:pathLst>
          </a:custGeom>
          <a:solidFill>
            <a:srgbClr val="FEF3C6"/>
          </a:solidFill>
          <a:ln w="76200" cap="rnd">
            <a:solidFill>
              <a:srgbClr val="495324"/>
            </a:solidFill>
            <a:prstDash val="solid"/>
            <a:round/>
          </a:ln>
        </p:spPr>
        <p:txBody>
          <a:bodyPr/>
          <a:lstStyle/>
          <a:p>
            <a:pPr algn="ctr">
              <a:lnSpc>
                <a:spcPct val="160000"/>
              </a:lnSpc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Cách giải</a:t>
            </a:r>
            <a:endParaRPr lang="en-US" sz="4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7800" y="3214436"/>
            <a:ext cx="13390032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b="1" smtClean="0">
                <a:solidFill>
                  <a:schemeClr val="tx2"/>
                </a:solidFill>
                <a:latin typeface="Arial" panose="020B0604020202020204" pitchFamily="34" charset="0"/>
                <a:ea typeface="More Sugar Bold"/>
                <a:cs typeface="Arial" panose="020B0604020202020204" pitchFamily="34" charset="0"/>
              </a:rPr>
              <a:t>HĐ 4. </a:t>
            </a:r>
            <a:r>
              <a:rPr lang="vi-VN" sz="4000">
                <a:ea typeface="More Sugar Bold"/>
                <a:cs typeface="Arial" panose="020B0604020202020204" pitchFamily="34" charset="0"/>
              </a:rPr>
              <a:t>Nêu quy tắc chuyển vế trong một đẳng thức số.</a:t>
            </a:r>
            <a:endParaRPr lang="en-US" sz="3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1278" y="6076044"/>
            <a:ext cx="150854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Trong một đẳng thức số, ta có thể chuyển một số hạng từ vế này sang vế kia và đổi dấu số hạng đó.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6757" y="4792550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smtClean="0">
                <a:ln>
                  <a:noFill/>
                </a:ln>
                <a:solidFill>
                  <a:srgbClr val="DD6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DD6909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0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rot="-1333878">
            <a:off x="194073" y="5475680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7"/>
                </a:lnTo>
                <a:lnTo>
                  <a:pt x="0" y="80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35200" y="5753100"/>
            <a:ext cx="2249203" cy="32371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956747" y="952500"/>
                <a:ext cx="16374506" cy="2814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4100" b="1" smtClean="0">
                    <a:solidFill>
                      <a:srgbClr val="FEF3C6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HĐ 5. </a:t>
                </a:r>
                <a:r>
                  <a:rPr lang="vi-VN" sz="4100">
                    <a:solidFill>
                      <a:schemeClr val="bg1"/>
                    </a:solidFill>
                    <a:ea typeface="More Sugar Bold"/>
                    <a:cs typeface="Arial" panose="020B0604020202020204" pitchFamily="34" charset="0"/>
                  </a:rPr>
                  <a:t>Xét đẳng thức số: </a:t>
                </a:r>
                <a14:m>
                  <m:oMath xmlns:m="http://schemas.openxmlformats.org/officeDocument/2006/math"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ore Sugar Bold"/>
                        <a:cs typeface="Arial" panose="020B0604020202020204" pitchFamily="34" charset="0"/>
                      </a:rPr>
                      <m:t>2 + 3 – 4 = 9 – 10 + 2</m:t>
                    </m:r>
                  </m:oMath>
                </a14:m>
                <a:r>
                  <a:rPr lang="vi-VN" sz="4100">
                    <a:solidFill>
                      <a:schemeClr val="bg1"/>
                    </a:solidFill>
                    <a:ea typeface="More Sugar Bold"/>
                    <a:cs typeface="Arial" panose="020B0604020202020204" pitchFamily="34" charset="0"/>
                  </a:rPr>
                  <a:t>. Tính giá trị mỗi vế của đẳng thức đó khi nhân cả hai vế với </a:t>
                </a:r>
                <a14:m>
                  <m:oMath xmlns:m="http://schemas.openxmlformats.org/officeDocument/2006/math"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ore Sugar Bold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vi-VN" sz="4100">
                    <a:solidFill>
                      <a:schemeClr val="bg1"/>
                    </a:solidFill>
                    <a:ea typeface="More Sugar Bold"/>
                    <a:cs typeface="Arial" panose="020B0604020202020204" pitchFamily="34" charset="0"/>
                  </a:rPr>
                  <a:t> và so sánh hai giá trị nhận </a:t>
                </a:r>
                <a:r>
                  <a:rPr lang="vi-VN" sz="4100">
                    <a:solidFill>
                      <a:schemeClr val="bg1"/>
                    </a:solidFill>
                    <a:ea typeface="More Sugar Bold"/>
                    <a:cs typeface="Arial" panose="020B0604020202020204" pitchFamily="34" charset="0"/>
                  </a:rPr>
                  <a:t>được</a:t>
                </a:r>
                <a:r>
                  <a:rPr lang="vi-VN" sz="4100" smtClean="0">
                    <a:solidFill>
                      <a:schemeClr val="bg1"/>
                    </a:solidFill>
                    <a:ea typeface="More Sugar Bold"/>
                    <a:cs typeface="Arial" panose="020B0604020202020204" pitchFamily="34" charset="0"/>
                  </a:rPr>
                  <a:t>.</a:t>
                </a:r>
                <a:endParaRPr lang="vi-VN" sz="4100">
                  <a:solidFill>
                    <a:schemeClr val="bg1"/>
                  </a:solidFill>
                  <a:ea typeface="More Sugar Bold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47" y="952500"/>
                <a:ext cx="16374506" cy="2814681"/>
              </a:xfrm>
              <a:prstGeom prst="rect">
                <a:avLst/>
              </a:prstGeom>
              <a:blipFill>
                <a:blip r:embed="rId13"/>
                <a:stretch>
                  <a:fillRect l="-1229" r="-1340"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368175" y="4409333"/>
            <a:ext cx="117692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100" b="1" i="1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100" b="1" i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352133" y="5600700"/>
                <a:ext cx="8488069" cy="323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100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Vế </a:t>
                </a:r>
                <a:r>
                  <a:rPr lang="en-US" sz="4100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trái : </a:t>
                </a:r>
                <a14:m>
                  <m:oMath xmlns:m="http://schemas.openxmlformats.org/officeDocument/2006/math">
                    <m:r>
                      <a:rPr lang="en-US" sz="4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5.</m:t>
                    </m:r>
                    <m:d>
                      <m:dPr>
                        <m:ctrlPr>
                          <a:rPr lang="en-US" sz="4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2+3−4</m:t>
                        </m:r>
                      </m:e>
                    </m:d>
                    <m:r>
                      <a:rPr lang="en-US" sz="4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US" sz="410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1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Vế </a:t>
                </a:r>
                <a:r>
                  <a:rPr lang="en-US" sz="4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phải: </a:t>
                </a:r>
                <a14:m>
                  <m:oMath xmlns:m="http://schemas.openxmlformats.org/officeDocument/2006/math">
                    <m:r>
                      <a:rPr lang="en-US" sz="4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5.</m:t>
                    </m:r>
                    <m:d>
                      <m:dPr>
                        <m:ctrlPr>
                          <a:rPr lang="en-US" sz="4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9−10+2</m:t>
                        </m:r>
                      </m:e>
                    </m:d>
                    <m:r>
                      <a:rPr lang="en-US" sz="4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US" sz="41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1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en-US" sz="41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Giá </a:t>
                </a:r>
                <a:r>
                  <a:rPr lang="en-US" sz="4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trị của hai vế bằng nhau.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133" y="5600700"/>
                <a:ext cx="8488069" cy="3239348"/>
              </a:xfrm>
              <a:prstGeom prst="rect">
                <a:avLst/>
              </a:prstGeom>
              <a:blipFill>
                <a:blip r:embed="rId14"/>
                <a:stretch>
                  <a:fillRect l="-2371" b="-3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2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chemeClr val="bg1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Freeform 12"/>
          <p:cNvSpPr/>
          <p:nvPr/>
        </p:nvSpPr>
        <p:spPr>
          <a:xfrm>
            <a:off x="1314450" y="1060672"/>
            <a:ext cx="3233529" cy="1295400"/>
          </a:xfrm>
          <a:custGeom>
            <a:avLst/>
            <a:gdLst/>
            <a:ahLst/>
            <a:cxnLst/>
            <a:rect l="l" t="t" r="r" b="b"/>
            <a:pathLst>
              <a:path w="860843" h="220879">
                <a:moveTo>
                  <a:pt x="110440" y="0"/>
                </a:moveTo>
                <a:lnTo>
                  <a:pt x="750403" y="0"/>
                </a:lnTo>
                <a:cubicBezTo>
                  <a:pt x="811397" y="0"/>
                  <a:pt x="860843" y="49446"/>
                  <a:pt x="860843" y="110440"/>
                </a:cubicBezTo>
                <a:lnTo>
                  <a:pt x="860843" y="110440"/>
                </a:lnTo>
                <a:cubicBezTo>
                  <a:pt x="860843" y="139730"/>
                  <a:pt x="849207" y="167821"/>
                  <a:pt x="828495" y="188532"/>
                </a:cubicBezTo>
                <a:cubicBezTo>
                  <a:pt x="807784" y="209244"/>
                  <a:pt x="779693" y="220879"/>
                  <a:pt x="750403" y="220879"/>
                </a:cubicBezTo>
                <a:lnTo>
                  <a:pt x="110440" y="220879"/>
                </a:lnTo>
                <a:cubicBezTo>
                  <a:pt x="81149" y="220879"/>
                  <a:pt x="53059" y="209244"/>
                  <a:pt x="32347" y="188532"/>
                </a:cubicBezTo>
                <a:cubicBezTo>
                  <a:pt x="11636" y="167821"/>
                  <a:pt x="0" y="139730"/>
                  <a:pt x="0" y="110440"/>
                </a:cubicBezTo>
                <a:lnTo>
                  <a:pt x="0" y="110440"/>
                </a:lnTo>
                <a:cubicBezTo>
                  <a:pt x="0" y="81149"/>
                  <a:pt x="11636" y="53059"/>
                  <a:pt x="32347" y="32347"/>
                </a:cubicBezTo>
                <a:cubicBezTo>
                  <a:pt x="53059" y="11636"/>
                  <a:pt x="81149" y="0"/>
                  <a:pt x="110440" y="0"/>
                </a:cubicBezTo>
                <a:close/>
              </a:path>
            </a:pathLst>
          </a:custGeom>
          <a:solidFill>
            <a:srgbClr val="FEF3C6"/>
          </a:solidFill>
          <a:ln w="76200" cap="rnd">
            <a:solidFill>
              <a:srgbClr val="495324"/>
            </a:solidFill>
            <a:prstDash val="solid"/>
            <a:rou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45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00" y="1168844"/>
            <a:ext cx="1371600" cy="10790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314450" y="2634162"/>
                <a:ext cx="15659100" cy="5493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200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42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một phương trình, ta có thể nhân cả hai vế với cùng một số </a:t>
                </a:r>
                <a:r>
                  <a:rPr lang="en-US" sz="42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khác </a:t>
                </a:r>
                <a:r>
                  <a:rPr lang="en-US" sz="4200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0.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2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Nhân </a:t>
                </a:r>
                <a:r>
                  <a: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cả hai vế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cũng chính là chia cả hai vế cho 2. Do đó quy tắc nhân còn có thể phát biểu: </a:t>
                </a:r>
                <a:r>
                  <a:rPr lang="en-US" sz="4200" i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Trong một phương trình, ta có thể chia cả hai vế cho cùng một số khác 0.</a:t>
                </a:r>
                <a:endParaRPr lang="en-US" sz="420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0" y="2634162"/>
                <a:ext cx="15659100" cy="5493170"/>
              </a:xfrm>
              <a:prstGeom prst="rect">
                <a:avLst/>
              </a:prstGeom>
              <a:blipFill>
                <a:blip r:embed="rId3"/>
                <a:stretch>
                  <a:fillRect l="-1363" r="-1519" b="-1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9600" y="7799869"/>
            <a:ext cx="1282577" cy="19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6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0761" y="363759"/>
            <a:ext cx="17620355" cy="9580341"/>
            <a:chOff x="0" y="0"/>
            <a:chExt cx="4474510" cy="23656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510" cy="2365621"/>
            </a:xfrm>
            <a:custGeom>
              <a:avLst/>
              <a:gdLst/>
              <a:ahLst/>
              <a:cxnLst/>
              <a:rect l="l" t="t" r="r" b="b"/>
              <a:pathLst>
                <a:path w="4474510" h="2365621">
                  <a:moveTo>
                    <a:pt x="0" y="0"/>
                  </a:moveTo>
                  <a:lnTo>
                    <a:pt x="4474510" y="0"/>
                  </a:lnTo>
                  <a:lnTo>
                    <a:pt x="4474510" y="2365621"/>
                  </a:lnTo>
                  <a:lnTo>
                    <a:pt x="0" y="2365621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474510" cy="2413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949265" y="681708"/>
            <a:ext cx="8383346" cy="1305809"/>
            <a:chOff x="4861201" y="1476074"/>
            <a:chExt cx="8383346" cy="1305809"/>
          </a:xfrm>
        </p:grpSpPr>
        <p:grpSp>
          <p:nvGrpSpPr>
            <p:cNvPr id="5" name="Group 5"/>
            <p:cNvGrpSpPr/>
            <p:nvPr/>
          </p:nvGrpSpPr>
          <p:grpSpPr>
            <a:xfrm>
              <a:off x="5875489" y="1476074"/>
              <a:ext cx="6537023" cy="1305809"/>
              <a:chOff x="0" y="0"/>
              <a:chExt cx="1721685" cy="3439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721685" cy="343917"/>
              </a:xfrm>
              <a:custGeom>
                <a:avLst/>
                <a:gdLst/>
                <a:ahLst/>
                <a:cxnLst/>
                <a:rect l="l" t="t" r="r" b="b"/>
                <a:pathLst>
                  <a:path w="1721685" h="343917">
                    <a:moveTo>
                      <a:pt x="60400" y="0"/>
                    </a:moveTo>
                    <a:lnTo>
                      <a:pt x="1661285" y="0"/>
                    </a:lnTo>
                    <a:cubicBezTo>
                      <a:pt x="1694643" y="0"/>
                      <a:pt x="1721685" y="27042"/>
                      <a:pt x="1721685" y="60400"/>
                    </a:cubicBezTo>
                    <a:lnTo>
                      <a:pt x="1721685" y="283516"/>
                    </a:lnTo>
                    <a:cubicBezTo>
                      <a:pt x="1721685" y="316875"/>
                      <a:pt x="1694643" y="343917"/>
                      <a:pt x="1661285" y="343917"/>
                    </a:cubicBezTo>
                    <a:lnTo>
                      <a:pt x="60400" y="343917"/>
                    </a:lnTo>
                    <a:cubicBezTo>
                      <a:pt x="27042" y="343917"/>
                      <a:pt x="0" y="316875"/>
                      <a:pt x="0" y="283516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FEF3C6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1721685" cy="391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4861201" y="1855663"/>
              <a:ext cx="8383346" cy="757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9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49532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KHỞI</a:t>
              </a:r>
              <a:r>
                <a:rPr kumimoji="0" lang="en-US" sz="6000" b="1" i="0" u="none" strike="noStrike" kern="1200" cap="none" spc="0" normalizeH="0" noProof="0" smtClean="0">
                  <a:ln>
                    <a:noFill/>
                  </a:ln>
                  <a:solidFill>
                    <a:srgbClr val="49532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ĐỘNG</a:t>
              </a: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49532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Freeform 33"/>
          <p:cNvSpPr/>
          <p:nvPr/>
        </p:nvSpPr>
        <p:spPr>
          <a:xfrm rot="-1333878">
            <a:off x="17578184" y="7719723"/>
            <a:ext cx="691984" cy="828879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-1333878">
            <a:off x="569317" y="879865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7"/>
                </a:lnTo>
                <a:lnTo>
                  <a:pt x="0" y="80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845969" y="2247900"/>
                <a:ext cx="10012131" cy="4369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 sử mỗi hộp màu tím đặt trên đĩa cân ở Hình 1 đều có khối lượng là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(kg), còn mỗi hộp màu vàng đều có khối lượng là 1 (kg</a:t>
                </a:r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3800" smtClean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 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lần lượt là các biểu </a:t>
                </a:r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 </a:t>
                </a:r>
                <a:r>
                  <a:rPr lang="en-US" sz="3800" smtClean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 thị </a:t>
                </a:r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tổng khối lượng của các hộp xếp </a:t>
                </a:r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ở </a:t>
                </a:r>
                <a:endParaRPr lang="en-US" sz="38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69" y="2247900"/>
                <a:ext cx="10012131" cy="4369786"/>
              </a:xfrm>
              <a:prstGeom prst="rect">
                <a:avLst/>
              </a:prstGeom>
              <a:blipFill>
                <a:blip r:embed="rId9"/>
                <a:stretch>
                  <a:fillRect l="-2010" r="-2010" b="-4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60216" y="2661980"/>
            <a:ext cx="5860984" cy="37137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80002" y="6667500"/>
                <a:ext cx="16541198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 smtClean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(đĩa </a:t>
                </a:r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 bên trái</a:t>
                </a:r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smtClean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đĩa </a:t>
                </a:r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 bên phải. Do cân thăng bằng nên ta có hệ thức: </a:t>
                </a:r>
                <a:r>
                  <a:rPr lang="en-US" sz="3800" smtClean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8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2" y="6667500"/>
                <a:ext cx="16541198" cy="1846659"/>
              </a:xfrm>
              <a:prstGeom prst="rect">
                <a:avLst/>
              </a:prstGeom>
              <a:blipFill>
                <a:blip r:embed="rId11"/>
                <a:stretch>
                  <a:fillRect l="-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286000" y="8669804"/>
            <a:ext cx="14290996" cy="969496"/>
            <a:chOff x="3140064" y="8764382"/>
            <a:chExt cx="14290996" cy="96949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/>
                <p:cNvSpPr/>
                <p:nvPr/>
              </p:nvSpPr>
              <p:spPr>
                <a:xfrm>
                  <a:off x="3886200" y="8764382"/>
                  <a:ext cx="13544860" cy="9694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3800">
                      <a:solidFill>
                        <a:prstClr val="white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Hệ thức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800">
                      <a:solidFill>
                        <a:prstClr val="white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gợi nên khái niệm nào trong toán học?</a:t>
                  </a:r>
                  <a:endPara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8764382"/>
                  <a:ext cx="13544860" cy="969496"/>
                </a:xfrm>
                <a:prstGeom prst="rect">
                  <a:avLst/>
                </a:prstGeom>
                <a:blipFill>
                  <a:blip r:embed="rId12"/>
                  <a:stretch>
                    <a:fillRect l="-495" b="-13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140064" y="8929988"/>
              <a:ext cx="746136" cy="746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18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2118" y="266700"/>
            <a:ext cx="17725198" cy="9717612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chemeClr val="bg1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71600" y="571500"/>
            <a:ext cx="15721286" cy="1824923"/>
            <a:chOff x="1371600" y="647700"/>
            <a:chExt cx="15721286" cy="1824923"/>
          </a:xfrm>
        </p:grpSpPr>
        <p:grpSp>
          <p:nvGrpSpPr>
            <p:cNvPr id="21" name="Group 20"/>
            <p:cNvGrpSpPr/>
            <p:nvPr/>
          </p:nvGrpSpPr>
          <p:grpSpPr>
            <a:xfrm>
              <a:off x="1483895" y="663742"/>
              <a:ext cx="2133600" cy="1031214"/>
              <a:chOff x="853357" y="861196"/>
              <a:chExt cx="1981200" cy="1031214"/>
            </a:xfrm>
          </p:grpSpPr>
          <p:grpSp>
            <p:nvGrpSpPr>
              <p:cNvPr id="22" name="Group 5"/>
              <p:cNvGrpSpPr/>
              <p:nvPr/>
            </p:nvGrpSpPr>
            <p:grpSpPr>
              <a:xfrm>
                <a:off x="853357" y="861196"/>
                <a:ext cx="1981200" cy="1031214"/>
                <a:chOff x="0" y="0"/>
                <a:chExt cx="1721685" cy="343917"/>
              </a:xfrm>
            </p:grpSpPr>
            <p:sp>
              <p:nvSpPr>
                <p:cNvPr id="24" name="Freeform 6"/>
                <p:cNvSpPr/>
                <p:nvPr/>
              </p:nvSpPr>
              <p:spPr>
                <a:xfrm>
                  <a:off x="0" y="0"/>
                  <a:ext cx="1721685" cy="343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685" h="343917">
                      <a:moveTo>
                        <a:pt x="60400" y="0"/>
                      </a:moveTo>
                      <a:lnTo>
                        <a:pt x="1661285" y="0"/>
                      </a:lnTo>
                      <a:cubicBezTo>
                        <a:pt x="1694643" y="0"/>
                        <a:pt x="1721685" y="27042"/>
                        <a:pt x="1721685" y="60400"/>
                      </a:cubicBezTo>
                      <a:lnTo>
                        <a:pt x="1721685" y="283516"/>
                      </a:lnTo>
                      <a:cubicBezTo>
                        <a:pt x="1721685" y="316875"/>
                        <a:pt x="1694643" y="343917"/>
                        <a:pt x="1661285" y="343917"/>
                      </a:cubicBezTo>
                      <a:lnTo>
                        <a:pt x="60400" y="343917"/>
                      </a:lnTo>
                      <a:cubicBezTo>
                        <a:pt x="27042" y="343917"/>
                        <a:pt x="0" y="316875"/>
                        <a:pt x="0" y="283516"/>
                      </a:cubicBezTo>
                      <a:lnTo>
                        <a:pt x="0" y="60400"/>
                      </a:lnTo>
                      <a:cubicBezTo>
                        <a:pt x="0" y="27042"/>
                        <a:pt x="27042" y="0"/>
                        <a:pt x="60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  <a:ln w="38100" cap="rnd">
                  <a:solidFill>
                    <a:srgbClr val="495324"/>
                  </a:solidFill>
                  <a:prstDash val="solid"/>
                  <a:round/>
                </a:ln>
              </p:spPr>
            </p:sp>
            <p:sp>
              <p:nvSpPr>
                <p:cNvPr id="25" name="TextBox 7"/>
                <p:cNvSpPr txBox="1"/>
                <p:nvPr/>
              </p:nvSpPr>
              <p:spPr>
                <a:xfrm>
                  <a:off x="0" y="-47625"/>
                  <a:ext cx="1721685" cy="39154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TextBox 12"/>
              <p:cNvSpPr txBox="1"/>
              <p:nvPr/>
            </p:nvSpPr>
            <p:spPr>
              <a:xfrm>
                <a:off x="1081696" y="1014536"/>
                <a:ext cx="1554314" cy="6900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591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1" i="0" u="none" strike="noStrike" kern="1200" cap="none" spc="0" normalizeH="0" baseline="0" noProof="0">
                    <a:ln>
                      <a:noFill/>
                    </a:ln>
                    <a:solidFill>
                      <a:srgbClr val="4953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HĐ </a:t>
                </a:r>
                <a:r>
                  <a:rPr kumimoji="0" lang="en-US" sz="4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4953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6</a:t>
                </a:r>
                <a:endParaRPr kumimoji="0" lang="en-US" sz="4200" b="1" i="0" u="none" strike="noStrike" kern="1200" cap="none" spc="0" normalizeH="0" baseline="0" noProof="0">
                  <a:ln>
                    <a:noFill/>
                  </a:ln>
                  <a:solidFill>
                    <a:srgbClr val="495324"/>
                  </a:solidFill>
                  <a:effectLst/>
                  <a:uLnTx/>
                  <a:uFillTx/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Rectangle 25"/>
                <p:cNvSpPr/>
                <p:nvPr/>
              </p:nvSpPr>
              <p:spPr>
                <a:xfrm>
                  <a:off x="1371600" y="647700"/>
                  <a:ext cx="15721286" cy="18249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:r>
                    <a:rPr lang="en-US" sz="4000" smtClean="0">
                      <a:cs typeface="Arial" panose="020B0604020202020204" pitchFamily="34" charset="0"/>
                    </a:rPr>
                    <a:t>                     </a:t>
                  </a:r>
                  <a:r>
                    <a:rPr lang="vi-VN" sz="4000" smtClean="0">
                      <a:cs typeface="Arial" panose="020B0604020202020204" pitchFamily="34" charset="0"/>
                    </a:rPr>
                    <a:t>Áp </a:t>
                  </a:r>
                  <a:r>
                    <a:rPr lang="vi-VN" sz="4000">
                      <a:cs typeface="Arial" panose="020B0604020202020204" pitchFamily="34" charset="0"/>
                    </a:rPr>
                    <a:t>dụng quy tắc chuyển vế và quy tắc nhân, hãy giải phương trình: </a:t>
                  </a:r>
                  <a14:m>
                    <m:oMath xmlns:m="http://schemas.openxmlformats.org/officeDocument/2006/math">
                      <m:r>
                        <a:rPr lang="vi-VN" sz="4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vi-VN" sz="4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vi-VN" sz="4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30</m:t>
                      </m:r>
                      <m:r>
                        <a:rPr lang="vi-VN" sz="4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vi-VN" sz="4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vi-VN" sz="4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vi-VN" sz="4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vi-VN" sz="4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).</m:t>
                      </m:r>
                    </m:oMath>
                  </a14:m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647700"/>
                  <a:ext cx="15721286" cy="1824923"/>
                </a:xfrm>
                <a:prstGeom prst="rect">
                  <a:avLst/>
                </a:prstGeom>
                <a:blipFill>
                  <a:blip r:embed="rId2"/>
                  <a:stretch>
                    <a:fillRect l="-1357" r="-1357" b="-137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7703">
            <a:off x="16711627" y="8508048"/>
            <a:ext cx="1069952" cy="16665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2247" y="2542042"/>
            <a:ext cx="1066800" cy="9434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14414" y="2760227"/>
            <a:ext cx="26356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i="1">
                <a:solidFill>
                  <a:srgbClr val="C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Cách giải:</a:t>
            </a:r>
            <a:endParaRPr lang="en-US" sz="4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351547" y="3543300"/>
                <a:ext cx="9621253" cy="6401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Để giải phương trình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vi-VN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ta làm như sau: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30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 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4000" b="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4000" smtClean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vi-VN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 nghiệm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547" y="3543300"/>
                <a:ext cx="9621253" cy="6401753"/>
              </a:xfrm>
              <a:prstGeom prst="rect">
                <a:avLst/>
              </a:prstGeom>
              <a:blipFill>
                <a:blip r:embed="rId5"/>
                <a:stretch>
                  <a:fillRect l="-2281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6143850" y="6207177"/>
            <a:ext cx="2286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143850" y="7339447"/>
            <a:ext cx="2286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8626569" y="5840030"/>
                <a:ext cx="87511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i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Chuyển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30</m:t>
                    </m:r>
                  </m:oMath>
                </a14:m>
                <a:r>
                  <a:rPr lang="en-US" sz="4000" i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sang vế phải và đổi dấu </a:t>
                </a:r>
                <a:endParaRPr lang="en-US" i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569" y="5840030"/>
                <a:ext cx="8751114" cy="707886"/>
              </a:xfrm>
              <a:prstGeom prst="rect">
                <a:avLst/>
              </a:prstGeom>
              <a:blipFill>
                <a:blip r:embed="rId6"/>
                <a:stretch>
                  <a:fillRect l="-2437" t="-15517" r="-1462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8644533" y="6942769"/>
                <a:ext cx="889217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i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Chia cả hai vế của phương trình cho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endParaRPr lang="en-US" i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533" y="6942769"/>
                <a:ext cx="8892178" cy="707886"/>
              </a:xfrm>
              <a:prstGeom prst="rect">
                <a:avLst/>
              </a:prstGeom>
              <a:blipFill>
                <a:blip r:embed="rId7"/>
                <a:stretch>
                  <a:fillRect l="-239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870195" y="484823"/>
            <a:ext cx="6537007" cy="1305877"/>
            <a:chOff x="5966088" y="918783"/>
            <a:chExt cx="6537007" cy="1305877"/>
          </a:xfrm>
        </p:grpSpPr>
        <p:grpSp>
          <p:nvGrpSpPr>
            <p:cNvPr id="10" name="Group 10"/>
            <p:cNvGrpSpPr/>
            <p:nvPr/>
          </p:nvGrpSpPr>
          <p:grpSpPr>
            <a:xfrm>
              <a:off x="5966088" y="918783"/>
              <a:ext cx="6537007" cy="1305877"/>
              <a:chOff x="0" y="0"/>
              <a:chExt cx="1721681" cy="34393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21681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615171" y="1298385"/>
              <a:ext cx="5233543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9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500" b="1" smtClean="0">
                  <a:solidFill>
                    <a:srgbClr val="FEF3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  <a:endParaRPr kumimoji="0" lang="en-US" sz="6500" b="1" i="0" u="none" strike="noStrike" kern="1200" cap="none" spc="0" normalizeH="0" baseline="0" noProof="0">
                <a:ln>
                  <a:noFill/>
                </a:ln>
                <a:solidFill>
                  <a:srgbClr val="FEF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28800" y="2095500"/>
            <a:ext cx="14630400" cy="5210773"/>
            <a:chOff x="2057400" y="2956216"/>
            <a:chExt cx="14630400" cy="5942395"/>
          </a:xfrm>
        </p:grpSpPr>
        <p:grpSp>
          <p:nvGrpSpPr>
            <p:cNvPr id="7" name="Group 7"/>
            <p:cNvGrpSpPr/>
            <p:nvPr/>
          </p:nvGrpSpPr>
          <p:grpSpPr>
            <a:xfrm>
              <a:off x="2057400" y="2956216"/>
              <a:ext cx="14630400" cy="5942395"/>
              <a:chOff x="0" y="-47625"/>
              <a:chExt cx="1522242" cy="170508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22242" cy="1657462"/>
              </a:xfrm>
              <a:custGeom>
                <a:avLst/>
                <a:gdLst/>
                <a:ahLst/>
                <a:cxnLst/>
                <a:rect l="l" t="t" r="r" b="b"/>
                <a:pathLst>
                  <a:path w="1522242" h="1493923">
                    <a:moveTo>
                      <a:pt x="68314" y="0"/>
                    </a:moveTo>
                    <a:lnTo>
                      <a:pt x="1453928" y="0"/>
                    </a:lnTo>
                    <a:cubicBezTo>
                      <a:pt x="1491657" y="0"/>
                      <a:pt x="1522242" y="30585"/>
                      <a:pt x="1522242" y="68314"/>
                    </a:cubicBezTo>
                    <a:lnTo>
                      <a:pt x="1522242" y="1425610"/>
                    </a:lnTo>
                    <a:cubicBezTo>
                      <a:pt x="1522242" y="1463338"/>
                      <a:pt x="1491657" y="1493923"/>
                      <a:pt x="1453928" y="1493923"/>
                    </a:cubicBezTo>
                    <a:lnTo>
                      <a:pt x="68314" y="1493923"/>
                    </a:lnTo>
                    <a:cubicBezTo>
                      <a:pt x="30585" y="1493923"/>
                      <a:pt x="0" y="1463338"/>
                      <a:pt x="0" y="1425610"/>
                    </a:cubicBezTo>
                    <a:lnTo>
                      <a:pt x="0" y="68314"/>
                    </a:lnTo>
                    <a:cubicBezTo>
                      <a:pt x="0" y="30585"/>
                      <a:pt x="30585" y="0"/>
                      <a:pt x="68314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522242" cy="15415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4"/>
                <p:cNvSpPr txBox="1"/>
                <p:nvPr/>
              </p:nvSpPr>
              <p:spPr>
                <a:xfrm>
                  <a:off x="2256487" y="3348502"/>
                  <a:ext cx="14221624" cy="497892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4200" smtClean="0">
                      <a:solidFill>
                        <a:srgbClr val="FEF3C6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Phương trình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sz="42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2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200" b="0" i="1" smtClean="0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sz="42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2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2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2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≠0</m:t>
                          </m:r>
                        </m:e>
                      </m:d>
                    </m:oMath>
                  </a14:m>
                  <a:r>
                    <a:rPr lang="en-US" sz="42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được giải như sau:</a:t>
                  </a:r>
                  <a:endParaRPr lang="en-US" sz="4200">
                    <a:solidFill>
                      <a:srgbClr val="FEF3C6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sz="42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2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2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2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endParaRPr lang="en-US" sz="4200">
                    <a:solidFill>
                      <a:srgbClr val="FEF3C6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sz="42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2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en-US" sz="42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endParaRPr lang="en-US" sz="4200">
                    <a:solidFill>
                      <a:srgbClr val="FEF3C6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i="1">
                            <a:solidFill>
                              <a:srgbClr val="FEF3C6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FEF3C6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200" i="1">
                                <a:solidFill>
                                  <a:srgbClr val="FEF3C6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200" i="1">
                                <a:solidFill>
                                  <a:srgbClr val="FEF3C6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200" i="1">
                                <a:solidFill>
                                  <a:srgbClr val="FEF3C6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en-US" sz="4200">
                    <a:solidFill>
                      <a:srgbClr val="FEF3C6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4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6487" y="3348502"/>
                  <a:ext cx="14221624" cy="4978920"/>
                </a:xfrm>
                <a:prstGeom prst="rect">
                  <a:avLst/>
                </a:prstGeom>
                <a:blipFill>
                  <a:blip r:embed="rId2"/>
                  <a:stretch>
                    <a:fillRect b="-43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Freeform 15"/>
          <p:cNvSpPr/>
          <p:nvPr/>
        </p:nvSpPr>
        <p:spPr>
          <a:xfrm>
            <a:off x="16143569" y="728120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5"/>
          <p:cNvSpPr/>
          <p:nvPr/>
        </p:nvSpPr>
        <p:spPr>
          <a:xfrm>
            <a:off x="605520" y="728120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14427538" y="4170806"/>
            <a:ext cx="2793662" cy="325494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28800" y="7734300"/>
            <a:ext cx="14478000" cy="2345579"/>
            <a:chOff x="1665569" y="7972378"/>
            <a:chExt cx="14478000" cy="23455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1665569" y="8170326"/>
              <a:ext cx="938957" cy="81763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2814014" y="7972378"/>
                  <a:ext cx="13329555" cy="23455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:r>
                    <a:rPr lang="en-US" sz="400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Phương trình bậc nhất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≠0</m:t>
                          </m:r>
                        </m:e>
                      </m:d>
                    </m:oMath>
                  </a14:m>
                  <a:r>
                    <a:rPr lang="en-US" sz="4000">
                      <a:solidFill>
                        <a:schemeClr val="tx1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400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luôn có nghiệm duy nhất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</m:oMath>
                  </a14:m>
                  <a:r>
                    <a:rPr lang="en-US" sz="400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en-US" sz="4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4014" y="7972378"/>
                  <a:ext cx="13329555" cy="2345579"/>
                </a:xfrm>
                <a:prstGeom prst="rect">
                  <a:avLst/>
                </a:prstGeom>
                <a:blipFill>
                  <a:blip r:embed="rId16"/>
                  <a:stretch>
                    <a:fillRect l="-1600" r="-16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0319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2118" y="266700"/>
            <a:ext cx="17725198" cy="9717612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chemeClr val="bg1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613122" y="2265521"/>
            <a:ext cx="11031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8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3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90600" y="4076700"/>
                <a:ext cx="4618187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−0,5</m:t>
                      </m:r>
                      <m:r>
                        <a:rPr lang="vi-VN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+11= 0</m:t>
                      </m:r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80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076700"/>
                <a:ext cx="4618187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35088" y="190500"/>
            <a:ext cx="16943312" cy="1846659"/>
            <a:chOff x="1239917" y="165812"/>
            <a:chExt cx="16943312" cy="1846659"/>
          </a:xfrm>
        </p:grpSpPr>
        <p:sp>
          <p:nvSpPr>
            <p:cNvPr id="11" name="Rectangle 10"/>
            <p:cNvSpPr/>
            <p:nvPr/>
          </p:nvSpPr>
          <p:spPr>
            <a:xfrm>
              <a:off x="1239917" y="741771"/>
              <a:ext cx="7218283" cy="904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60000"/>
                </a:lnSpc>
              </a:pPr>
              <a:r>
                <a:rPr lang="en-US" sz="3800" b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</a:t>
              </a:r>
              <a:r>
                <a:rPr lang="en-US" sz="38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 </a:t>
              </a:r>
              <a:r>
                <a:rPr lang="en-US" sz="3800" b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3800" smtClean="0">
                  <a:solidFill>
                    <a:prstClr val="black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Giải các phương trình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7972429" y="165812"/>
                  <a:ext cx="10210800" cy="18466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6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) −0,5</m:t>
                        </m:r>
                        <m:r>
                          <a:rPr lang="vi-VN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+11= 0</m:t>
                        </m:r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                       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vi-VN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−4=0</m:t>
                        </m:r>
                      </m:oMath>
                    </m:oMathPara>
                  </a14:m>
                  <a:endParaRPr lang="vi-VN" sz="380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2429" y="165812"/>
                  <a:ext cx="10210800" cy="184665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2867261" y="5421091"/>
                <a:ext cx="3216072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−0,5</m:t>
                      </m:r>
                      <m:r>
                        <a:rPr lang="vi-VN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11</m:t>
                      </m:r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80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261" y="5421091"/>
                <a:ext cx="3216072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3750716" y="6765482"/>
                <a:ext cx="4552207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11</m:t>
                          </m:r>
                        </m:e>
                      </m:d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: </m:t>
                      </m:r>
                      <m:d>
                        <m:dPr>
                          <m:ctrlP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−0,5</m:t>
                          </m:r>
                        </m:e>
                      </m:d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80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16" y="6765482"/>
                <a:ext cx="4552207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3750716" y="8091609"/>
                <a:ext cx="1850314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=22 </m:t>
                      </m:r>
                    </m:oMath>
                  </m:oMathPara>
                </a14:m>
                <a:endParaRPr lang="en-US" sz="380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16" y="8091609"/>
                <a:ext cx="1850314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9164716" y="38481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0939554" y="3086100"/>
                <a:ext cx="3362202" cy="1846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−4=0</m:t>
                      </m:r>
                    </m:oMath>
                  </m:oMathPara>
                </a14:m>
                <a:endParaRPr lang="vi-VN" sz="3800">
                  <a:solidFill>
                    <a:prstClr val="black"/>
                  </a:solidFill>
                  <a:ea typeface="Dotum" panose="020B0600000101010101" pitchFamily="34" charset="-127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554" y="3086100"/>
                <a:ext cx="3362202" cy="18466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2491298" y="4555684"/>
                <a:ext cx="1848198" cy="1846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vi-VN" sz="3800">
                  <a:solidFill>
                    <a:prstClr val="black"/>
                  </a:solidFill>
                  <a:ea typeface="Dotum" panose="020B0600000101010101" pitchFamily="34" charset="-127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1298" y="4555684"/>
                <a:ext cx="1848198" cy="18466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2844554" y="6435493"/>
                <a:ext cx="2162707" cy="11887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=4 :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80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4554" y="6435493"/>
                <a:ext cx="2162707" cy="11887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12844554" y="8100539"/>
                <a:ext cx="1742913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=14</m:t>
                      </m:r>
                    </m:oMath>
                  </m:oMathPara>
                </a14:m>
                <a:endParaRPr lang="en-US" sz="380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4554" y="8100539"/>
                <a:ext cx="1742913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837" y="8697945"/>
            <a:ext cx="1286367" cy="12863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093133" y="2810079"/>
            <a:ext cx="1170533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5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21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358942"/>
            <a:ext cx="17197032" cy="9525000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FEF3C6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71800" y="723900"/>
            <a:ext cx="6537007" cy="1502744"/>
            <a:chOff x="6019800" y="466874"/>
            <a:chExt cx="6537007" cy="1502744"/>
          </a:xfrm>
        </p:grpSpPr>
        <p:grpSp>
          <p:nvGrpSpPr>
            <p:cNvPr id="14" name="Group 5"/>
            <p:cNvGrpSpPr/>
            <p:nvPr/>
          </p:nvGrpSpPr>
          <p:grpSpPr>
            <a:xfrm>
              <a:off x="6019800" y="466874"/>
              <a:ext cx="6537007" cy="1502744"/>
              <a:chOff x="0" y="-47625"/>
              <a:chExt cx="1721681" cy="395785"/>
            </a:xfrm>
          </p:grpSpPr>
          <p:sp>
            <p:nvSpPr>
              <p:cNvPr id="24" name="Freeform 6"/>
              <p:cNvSpPr/>
              <p:nvPr/>
            </p:nvSpPr>
            <p:spPr>
              <a:xfrm>
                <a:off x="130795" y="4225"/>
                <a:ext cx="1410969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FEF3C6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25" name="TextBox 7"/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1"/>
            <p:cNvSpPr txBox="1"/>
            <p:nvPr/>
          </p:nvSpPr>
          <p:spPr>
            <a:xfrm>
              <a:off x="6569881" y="1018581"/>
              <a:ext cx="5244340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9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495324"/>
                  </a:solidFill>
                  <a:effectLst/>
                  <a:uLnTx/>
                  <a:uFillTx/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rPr>
                <a:t>Luyện tập 3</a:t>
              </a:r>
              <a:endParaRPr kumimoji="0" lang="en-US" sz="6500" b="1" i="0" u="none" strike="noStrike" kern="1200" cap="none" spc="0" normalizeH="0" baseline="0" noProof="0">
                <a:ln>
                  <a:noFill/>
                </a:ln>
                <a:solidFill>
                  <a:srgbClr val="495324"/>
                </a:solidFill>
                <a:effectLst/>
                <a:uLnTx/>
                <a:uFillTx/>
                <a:latin typeface="Arial" panose="020B0604020202020204" pitchFamily="34" charset="0"/>
                <a:ea typeface="More Sugar Bold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293034" y="1196679"/>
            <a:ext cx="5697393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vi-VN" altLang="en-US" sz="4300">
                <a:solidFill>
                  <a:srgbClr val="000000"/>
                </a:solidFill>
                <a:ea typeface="Open Sans"/>
              </a:rPr>
              <a:t>Giải các phương trình:</a:t>
            </a:r>
            <a:endParaRPr kumimoji="0" lang="en-US" altLang="en-US" sz="43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984798"/>
            <a:ext cx="1890234" cy="11341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524000" y="2857500"/>
                <a:ext cx="9144000" cy="22313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3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3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−</m:t>
                      </m:r>
                      <m:r>
                        <a:rPr lang="en-US" sz="43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43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3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3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15</m:t>
                      </m:r>
                      <m:r>
                        <a:rPr lang="en-US" sz="43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3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3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43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857500"/>
                <a:ext cx="9144000" cy="22313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0803929" y="7147849"/>
                <a:ext cx="6095718" cy="2491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3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en-US" sz="43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phương trình có nghiệm là </a:t>
                </a:r>
                <a14:m>
                  <m:oMath xmlns:m="http://schemas.openxmlformats.org/officeDocument/2006/math">
                    <m:r>
                      <a:rPr lang="en-US" sz="4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4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3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3929" y="7147849"/>
                <a:ext cx="6095718" cy="2491451"/>
              </a:xfrm>
              <a:prstGeom prst="rect">
                <a:avLst/>
              </a:prstGeom>
              <a:blipFill>
                <a:blip r:embed="rId4"/>
                <a:stretch>
                  <a:fillRect l="-3900"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553532" y="4846594"/>
                <a:ext cx="5638800" cy="3655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43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3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 phương trình có nghiệm là </a:t>
                </a:r>
                <a14:m>
                  <m:oMath xmlns:m="http://schemas.openxmlformats.org/officeDocument/2006/math">
                    <m:r>
                      <a:rPr lang="en-US" sz="4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532" y="4846594"/>
                <a:ext cx="5638800" cy="3655360"/>
              </a:xfrm>
              <a:prstGeom prst="rect">
                <a:avLst/>
              </a:prstGeom>
              <a:blipFill>
                <a:blip r:embed="rId5"/>
                <a:stretch>
                  <a:fillRect l="-4324" r="-4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343400" y="4209915"/>
                <a:ext cx="2451056" cy="1348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3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209915"/>
                <a:ext cx="2451056" cy="13489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0475526" y="2153643"/>
                <a:ext cx="4650889" cy="2027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3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−</m:t>
                      </m:r>
                      <m:f>
                        <m:fPr>
                          <m:ctrlP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3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3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3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21</m:t>
                      </m:r>
                      <m:r>
                        <a:rPr lang="en-US" sz="43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3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3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526" y="2153643"/>
                <a:ext cx="4650889" cy="20276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1598109" y="4163655"/>
                <a:ext cx="3654205" cy="1084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4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42</m:t>
                    </m:r>
                    <m:r>
                      <a:rPr lang="en-US" sz="4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3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3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8109" y="4163655"/>
                <a:ext cx="3654205" cy="10849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2200022" y="5166882"/>
                <a:ext cx="3303533" cy="2034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3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3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3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0022" y="5166882"/>
                <a:ext cx="3303533" cy="20340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8991600" y="3167446"/>
            <a:ext cx="3267" cy="6090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16867705" y="952469"/>
            <a:ext cx="1182727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rot="-1333878">
            <a:off x="194072" y="5993143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7"/>
                </a:lnTo>
                <a:lnTo>
                  <a:pt x="0" y="80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>
            <a:off x="1507958" y="922774"/>
            <a:ext cx="2133600" cy="1031214"/>
            <a:chOff x="853357" y="861196"/>
            <a:chExt cx="1981200" cy="1031214"/>
          </a:xfrm>
        </p:grpSpPr>
        <p:grpSp>
          <p:nvGrpSpPr>
            <p:cNvPr id="16" name="Group 5"/>
            <p:cNvGrpSpPr/>
            <p:nvPr/>
          </p:nvGrpSpPr>
          <p:grpSpPr>
            <a:xfrm>
              <a:off x="853357" y="861196"/>
              <a:ext cx="1981200" cy="1031214"/>
              <a:chOff x="0" y="0"/>
              <a:chExt cx="1721685" cy="343917"/>
            </a:xfrm>
          </p:grpSpPr>
          <p:sp>
            <p:nvSpPr>
              <p:cNvPr id="18" name="Freeform 6"/>
              <p:cNvSpPr/>
              <p:nvPr/>
            </p:nvSpPr>
            <p:spPr>
              <a:xfrm>
                <a:off x="0" y="0"/>
                <a:ext cx="1721685" cy="343917"/>
              </a:xfrm>
              <a:custGeom>
                <a:avLst/>
                <a:gdLst/>
                <a:ahLst/>
                <a:cxnLst/>
                <a:rect l="l" t="t" r="r" b="b"/>
                <a:pathLst>
                  <a:path w="1721685" h="343917">
                    <a:moveTo>
                      <a:pt x="60400" y="0"/>
                    </a:moveTo>
                    <a:lnTo>
                      <a:pt x="1661285" y="0"/>
                    </a:lnTo>
                    <a:cubicBezTo>
                      <a:pt x="1694643" y="0"/>
                      <a:pt x="1721685" y="27042"/>
                      <a:pt x="1721685" y="60400"/>
                    </a:cubicBezTo>
                    <a:lnTo>
                      <a:pt x="1721685" y="283516"/>
                    </a:lnTo>
                    <a:cubicBezTo>
                      <a:pt x="1721685" y="316875"/>
                      <a:pt x="1694643" y="343917"/>
                      <a:pt x="1661285" y="343917"/>
                    </a:cubicBezTo>
                    <a:lnTo>
                      <a:pt x="60400" y="343917"/>
                    </a:lnTo>
                    <a:cubicBezTo>
                      <a:pt x="27042" y="343917"/>
                      <a:pt x="0" y="316875"/>
                      <a:pt x="0" y="283516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FEF3C6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19" name="TextBox 7"/>
              <p:cNvSpPr txBox="1"/>
              <p:nvPr/>
            </p:nvSpPr>
            <p:spPr>
              <a:xfrm>
                <a:off x="0" y="-47625"/>
                <a:ext cx="1721685" cy="391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2"/>
            <p:cNvSpPr txBox="1"/>
            <p:nvPr/>
          </p:nvSpPr>
          <p:spPr>
            <a:xfrm>
              <a:off x="1081696" y="1014536"/>
              <a:ext cx="1554314" cy="6900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9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1" i="0" u="none" strike="noStrike" kern="1200" cap="none" spc="0" normalizeH="0" baseline="0" noProof="0">
                  <a:ln>
                    <a:noFill/>
                  </a:ln>
                  <a:solidFill>
                    <a:srgbClr val="495324"/>
                  </a:solidFill>
                  <a:effectLst/>
                  <a:uLnTx/>
                  <a:uFillTx/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rPr>
                <a:t>HĐ </a:t>
              </a:r>
              <a:r>
                <a:rPr lang="en-US" sz="4200" b="1">
                  <a:solidFill>
                    <a:srgbClr val="495324"/>
                  </a:solidFill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rPr>
                <a:t>7</a:t>
              </a:r>
              <a:endParaRPr kumimoji="0" lang="en-US" sz="4200" b="1" i="0" u="none" strike="noStrike" kern="1200" cap="none" spc="0" normalizeH="0" baseline="0" noProof="0">
                <a:ln>
                  <a:noFill/>
                </a:ln>
                <a:solidFill>
                  <a:srgbClr val="495324"/>
                </a:solidFill>
                <a:effectLst/>
                <a:uLnTx/>
                <a:uFillTx/>
                <a:latin typeface="Arial" panose="020B0604020202020204" pitchFamily="34" charset="0"/>
                <a:ea typeface="More Sugar Bold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53346" y="8169068"/>
            <a:ext cx="928131" cy="13329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887462" y="904374"/>
                <a:ext cx="911000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4000">
                    <a:solidFill>
                      <a:schemeClr val="bg1"/>
                    </a:solidFill>
                  </a:rPr>
                  <a:t>Giải phương trình: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+ 4 = </m:t>
                    </m:r>
                    <m:r>
                      <a:rPr lang="vi-VN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+ 12</m:t>
                    </m:r>
                  </m:oMath>
                </a14:m>
                <a:r>
                  <a:rPr lang="vi-VN" sz="4000">
                    <a:solidFill>
                      <a:schemeClr val="bg1"/>
                    </a:solidFill>
                  </a:rPr>
                  <a:t>.</a:t>
                </a:r>
                <a:endParaRPr kumimoji="0" lang="vi-VN" altLang="en-US" sz="4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Open Sans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462" y="904374"/>
                <a:ext cx="9110003" cy="1015663"/>
              </a:xfrm>
              <a:prstGeom prst="rect">
                <a:avLst/>
              </a:prstGeom>
              <a:blipFill>
                <a:blip r:embed="rId13"/>
                <a:stretch>
                  <a:fillRect l="-2410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82066" y="1124240"/>
            <a:ext cx="1775955" cy="22473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524000" y="2165943"/>
                <a:ext cx="9621253" cy="7402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Để giải phương trình trên ta làm như sau: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prstClr val="white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+ 4 = </m:t>
                    </m:r>
                    <m:r>
                      <a:rPr lang="vi-VN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+ 12</m:t>
                    </m:r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vi-VN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+ 4 − </m:t>
                      </m:r>
                      <m:r>
                        <a:rPr lang="vi-VN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12</m:t>
                      </m:r>
                    </m:oMath>
                  </m:oMathPara>
                </a14:m>
                <a:endParaRPr lang="en-US" sz="40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0" smtClean="0">
                    <a:solidFill>
                      <a:schemeClr val="bg1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=12−4</m:t>
                    </m:r>
                  </m:oMath>
                </a14:m>
                <a:endParaRPr lang="en-US" sz="4000" b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endParaRPr lang="en-US" sz="4000" smtClean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4000" smtClean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 phương trình có nghiệm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=4.</m:t>
                    </m:r>
                  </m:oMath>
                </a14:m>
                <a:endParaRPr lang="en-US" sz="400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65943"/>
                <a:ext cx="9621253" cy="7402026"/>
              </a:xfrm>
              <a:prstGeom prst="rect">
                <a:avLst/>
              </a:prstGeom>
              <a:blipFill>
                <a:blip r:embed="rId15"/>
                <a:stretch>
                  <a:fillRect l="-2218" r="-1521" b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>
            <a:off x="6936355" y="5842003"/>
            <a:ext cx="106680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215713" y="5486754"/>
            <a:ext cx="8839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 các số hạng chứa ẩn sang một vế</a:t>
            </a:r>
            <a:endParaRPr lang="en-US" sz="3600" i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936355" y="6962047"/>
            <a:ext cx="106680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215713" y="6606798"/>
            <a:ext cx="7596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 các hằng số sang vế còn lại</a:t>
            </a:r>
            <a:endParaRPr lang="en-US" sz="3600" i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6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723900"/>
            <a:ext cx="16687800" cy="8901647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chemeClr val="bg1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Freeform 12"/>
          <p:cNvSpPr/>
          <p:nvPr/>
        </p:nvSpPr>
        <p:spPr>
          <a:xfrm>
            <a:off x="7121441" y="1485900"/>
            <a:ext cx="3952875" cy="1415828"/>
          </a:xfrm>
          <a:custGeom>
            <a:avLst/>
            <a:gdLst/>
            <a:ahLst/>
            <a:cxnLst/>
            <a:rect l="l" t="t" r="r" b="b"/>
            <a:pathLst>
              <a:path w="860843" h="220879">
                <a:moveTo>
                  <a:pt x="110440" y="0"/>
                </a:moveTo>
                <a:lnTo>
                  <a:pt x="750403" y="0"/>
                </a:lnTo>
                <a:cubicBezTo>
                  <a:pt x="811397" y="0"/>
                  <a:pt x="860843" y="49446"/>
                  <a:pt x="860843" y="110440"/>
                </a:cubicBezTo>
                <a:lnTo>
                  <a:pt x="860843" y="110440"/>
                </a:lnTo>
                <a:cubicBezTo>
                  <a:pt x="860843" y="139730"/>
                  <a:pt x="849207" y="167821"/>
                  <a:pt x="828495" y="188532"/>
                </a:cubicBezTo>
                <a:cubicBezTo>
                  <a:pt x="807784" y="209244"/>
                  <a:pt x="779693" y="220879"/>
                  <a:pt x="750403" y="220879"/>
                </a:cubicBezTo>
                <a:lnTo>
                  <a:pt x="110440" y="220879"/>
                </a:lnTo>
                <a:cubicBezTo>
                  <a:pt x="81149" y="220879"/>
                  <a:pt x="53059" y="209244"/>
                  <a:pt x="32347" y="188532"/>
                </a:cubicBezTo>
                <a:cubicBezTo>
                  <a:pt x="11636" y="167821"/>
                  <a:pt x="0" y="139730"/>
                  <a:pt x="0" y="110440"/>
                </a:cubicBezTo>
                <a:lnTo>
                  <a:pt x="0" y="110440"/>
                </a:lnTo>
                <a:cubicBezTo>
                  <a:pt x="0" y="81149"/>
                  <a:pt x="11636" y="53059"/>
                  <a:pt x="32347" y="32347"/>
                </a:cubicBezTo>
                <a:cubicBezTo>
                  <a:pt x="53059" y="11636"/>
                  <a:pt x="81149" y="0"/>
                  <a:pt x="110440" y="0"/>
                </a:cubicBezTo>
                <a:close/>
              </a:path>
            </a:pathLst>
          </a:custGeom>
          <a:solidFill>
            <a:srgbClr val="FEF3C6"/>
          </a:solidFill>
          <a:ln w="76200" cap="rnd">
            <a:solidFill>
              <a:srgbClr val="495324"/>
            </a:solidFill>
            <a:prstDash val="solid"/>
            <a:rou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50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xét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906504" y="3154085"/>
                <a:ext cx="14382750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 cách tương tự như trên ta có thể giải được phương trình dạng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𝑐𝑥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4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504" y="3154085"/>
                <a:ext cx="14382750" cy="3046988"/>
              </a:xfrm>
              <a:prstGeom prst="rect">
                <a:avLst/>
              </a:prstGeom>
              <a:blipFill>
                <a:blip r:embed="rId2"/>
                <a:stretch>
                  <a:fillRect l="-1950" r="-1908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2698" y="6896100"/>
            <a:ext cx="2226556" cy="2585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448252"/>
            <a:ext cx="900534" cy="98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8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84" y="652515"/>
            <a:ext cx="16989154" cy="8981969"/>
            <a:chOff x="0" y="0"/>
            <a:chExt cx="4474510" cy="23656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510" cy="2365621"/>
            </a:xfrm>
            <a:custGeom>
              <a:avLst/>
              <a:gdLst/>
              <a:ahLst/>
              <a:cxnLst/>
              <a:rect l="l" t="t" r="r" b="b"/>
              <a:pathLst>
                <a:path w="4474510" h="2365621">
                  <a:moveTo>
                    <a:pt x="0" y="0"/>
                  </a:moveTo>
                  <a:lnTo>
                    <a:pt x="4474510" y="0"/>
                  </a:lnTo>
                  <a:lnTo>
                    <a:pt x="4474510" y="2365621"/>
                  </a:lnTo>
                  <a:lnTo>
                    <a:pt x="0" y="2365621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474510" cy="2413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95400" y="1076473"/>
            <a:ext cx="3268511" cy="101947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853420" y="575766"/>
                <a:ext cx="16583070" cy="1132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EF3C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Ví dụ 4. </a:t>
                </a:r>
                <a:r>
                  <a:rPr lang="en-US" sz="41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Giải phương trình </a:t>
                </a:r>
                <a14:m>
                  <m:oMath xmlns:m="http://schemas.openxmlformats.org/officeDocument/2006/math">
                    <m:r>
                      <a:rPr kumimoji="0" lang="vi-VN" sz="4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vi-VN" sz="4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vi-VN" sz="4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kumimoji="0" lang="vi-VN" sz="4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4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kumimoji="0" lang="en-US" sz="4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kumimoji="0" lang="en-US" sz="4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kumimoji="0" lang="en-US" sz="4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kumimoji="0" lang="vi-VN" sz="4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4</m:t>
                    </m:r>
                    <m:r>
                      <a:rPr kumimoji="0" lang="en-US" sz="4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kumimoji="0" lang="en-US" sz="4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4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sz="4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kumimoji="0" lang="en-US" sz="4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</m:oMath>
                </a14:m>
                <a:endParaRPr kumimoji="0" lang="vi-VN" sz="4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20" y="575766"/>
                <a:ext cx="16583070" cy="1132554"/>
              </a:xfrm>
              <a:prstGeom prst="rect">
                <a:avLst/>
              </a:prstGeom>
              <a:blipFill>
                <a:blip r:embed="rId2"/>
                <a:stretch>
                  <a:fillRect b="-26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18"/>
          <p:cNvSpPr/>
          <p:nvPr/>
        </p:nvSpPr>
        <p:spPr>
          <a:xfrm rot="-1333878">
            <a:off x="287053" y="3322361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 10"/>
          <p:cNvSpPr/>
          <p:nvPr/>
        </p:nvSpPr>
        <p:spPr>
          <a:xfrm>
            <a:off x="8556492" y="1964326"/>
            <a:ext cx="117692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100" b="1" i="1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100" b="1" i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806941" y="2911523"/>
                <a:ext cx="8676029" cy="6717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1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vi-VN" sz="41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1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vi-VN" sz="41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1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1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1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en-US" sz="41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vi-VN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1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1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1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1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410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vi-VN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1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1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1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41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1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en-US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41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1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1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12</m:t>
                      </m:r>
                    </m:oMath>
                  </m:oMathPara>
                </a14:m>
                <a:endParaRPr lang="en-US" sz="410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1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−</m:t>
                      </m:r>
                      <m:r>
                        <a:rPr lang="en-US" sz="41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vi-VN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en-US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12</m:t>
                      </m:r>
                    </m:oMath>
                  </m:oMathPara>
                </a14:m>
                <a:endParaRPr lang="en-US" sz="4100"/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1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</m:t>
                      </m:r>
                      <m:r>
                        <a:rPr lang="vi-VN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1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12</m:t>
                      </m:r>
                      <m:r>
                        <a:rPr lang="en-US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en-US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1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</m:oMath>
                  </m:oMathPara>
                </a14:m>
                <a:endParaRPr lang="en-US" sz="4100" b="0" i="1" smtClean="0">
                  <a:solidFill>
                    <a:prstClr val="white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1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−</m:t>
                      </m:r>
                      <m:r>
                        <a:rPr lang="en-US" sz="41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14</m:t>
                      </m:r>
                      <m:r>
                        <a:rPr lang="en-US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en-US" sz="41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  <m:r>
                        <a:rPr lang="en-US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410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1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</m:t>
                      </m:r>
                      <m:r>
                        <a:rPr lang="en-US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1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1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1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1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US" sz="4100">
                  <a:solidFill>
                    <a:prstClr val="black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phương trình có nghiệm </a:t>
                </a:r>
                <a14:m>
                  <m:oMath xmlns:m="http://schemas.openxmlformats.org/officeDocument/2006/math">
                    <m:r>
                      <a:rPr lang="en-US" sz="41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1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1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1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410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941" y="2911523"/>
                <a:ext cx="8676029" cy="6717223"/>
              </a:xfrm>
              <a:prstGeom prst="rect">
                <a:avLst/>
              </a:prstGeom>
              <a:blipFill>
                <a:blip r:embed="rId13"/>
                <a:stretch>
                  <a:fillRect l="-2600" b="-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6800" y="7252634"/>
            <a:ext cx="2075135" cy="2070098"/>
          </a:xfrm>
          <a:prstGeom prst="rect">
            <a:avLst/>
          </a:prstGeom>
        </p:spPr>
      </p:pic>
      <p:sp>
        <p:nvSpPr>
          <p:cNvPr id="14" name="Freeform 18"/>
          <p:cNvSpPr/>
          <p:nvPr/>
        </p:nvSpPr>
        <p:spPr>
          <a:xfrm rot="-1333878">
            <a:off x="17174674" y="5889371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7327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342900"/>
            <a:ext cx="17754600" cy="9677400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chemeClr val="bg1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8693" y="615616"/>
            <a:ext cx="6537007" cy="1486702"/>
            <a:chOff x="6019800" y="466874"/>
            <a:chExt cx="6537007" cy="1486702"/>
          </a:xfrm>
        </p:grpSpPr>
        <p:grpSp>
          <p:nvGrpSpPr>
            <p:cNvPr id="17" name="Group 5"/>
            <p:cNvGrpSpPr/>
            <p:nvPr/>
          </p:nvGrpSpPr>
          <p:grpSpPr>
            <a:xfrm>
              <a:off x="6019800" y="466874"/>
              <a:ext cx="6537007" cy="1486702"/>
              <a:chOff x="0" y="-47625"/>
              <a:chExt cx="1721681" cy="391560"/>
            </a:xfrm>
          </p:grpSpPr>
          <p:sp>
            <p:nvSpPr>
              <p:cNvPr id="19" name="Freeform 6"/>
              <p:cNvSpPr/>
              <p:nvPr/>
            </p:nvSpPr>
            <p:spPr>
              <a:xfrm>
                <a:off x="160553" y="-16429"/>
                <a:ext cx="1273865" cy="34029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FEF3C6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20" name="TextBox 7"/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1"/>
            <p:cNvSpPr txBox="1"/>
            <p:nvPr/>
          </p:nvSpPr>
          <p:spPr>
            <a:xfrm>
              <a:off x="6400800" y="883432"/>
              <a:ext cx="5244340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9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495324"/>
                  </a:solidFill>
                  <a:effectLst/>
                  <a:uLnTx/>
                  <a:uFillTx/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rPr>
                <a:t>Luyện tập 4</a:t>
              </a:r>
              <a:endPara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rgbClr val="495324"/>
                </a:solidFill>
                <a:effectLst/>
                <a:uLnTx/>
                <a:uFillTx/>
                <a:latin typeface="Arial" panose="020B0604020202020204" pitchFamily="34" charset="0"/>
                <a:ea typeface="More Sugar Bold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676400" y="2139616"/>
                <a:ext cx="15392400" cy="936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0" lang="en-US" sz="41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Giải</a:t>
                </a:r>
                <a:r>
                  <a:rPr kumimoji="0" lang="en-US" sz="4100" b="0" i="0" u="none" strike="noStrike" kern="1200" cap="none" spc="0" normalizeH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phương trình: </a:t>
                </a:r>
                <a14:m>
                  <m:oMath xmlns:m="http://schemas.openxmlformats.org/officeDocument/2006/math">
                    <m:r>
                      <a:rPr lang="en-US" sz="41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41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1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1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−0,7</m:t>
                        </m:r>
                      </m:e>
                    </m:d>
                    <m:r>
                      <a:rPr lang="en-US" sz="41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−1,6=1,5−</m:t>
                    </m:r>
                    <m:d>
                      <m:dPr>
                        <m:ctrlPr>
                          <a:rPr lang="en-US" sz="41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1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1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+1,2</m:t>
                        </m:r>
                      </m:e>
                    </m:d>
                  </m:oMath>
                </a14:m>
                <a:r>
                  <a:rPr lang="en-US" sz="4100">
                    <a:latin typeface="Times New Roman" panose="020206030504050203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kumimoji="0" lang="en-US" sz="4100" b="0" i="0" u="none" strike="noStrike" kern="1200" cap="none" spc="0" normalizeH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</a:t>
                </a:r>
                <a:endParaRPr kumimoji="0" lang="en-US" sz="4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139616"/>
                <a:ext cx="15392400" cy="936860"/>
              </a:xfrm>
              <a:prstGeom prst="rect">
                <a:avLst/>
              </a:prstGeom>
              <a:blipFill>
                <a:blip r:embed="rId2"/>
                <a:stretch>
                  <a:fillRect b="-2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8593631" y="3358816"/>
            <a:ext cx="117692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1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1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667000" y="4165846"/>
                <a:ext cx="13030200" cy="5770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1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41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1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1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−0,7</m:t>
                        </m:r>
                      </m:e>
                    </m:d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−1,6=1,5−</m:t>
                    </m:r>
                    <m:d>
                      <m:dPr>
                        <m:ctrlPr>
                          <a:rPr lang="en-US" sz="41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1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1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+1,2</m:t>
                        </m:r>
                      </m:e>
                    </m:d>
                  </m:oMath>
                </a14:m>
                <a:r>
                  <a:rPr lang="en-US" sz="41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1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−1,4−1,6=1,5−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−1,2</m:t>
                    </m:r>
                  </m:oMath>
                </a14:m>
                <a:r>
                  <a:rPr lang="en-US" sz="41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1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1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=1,5−1,2+1,4+1,6</m:t>
                    </m:r>
                  </m:oMath>
                </a14:m>
                <a:r>
                  <a:rPr lang="en-US" sz="41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1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100" smtClean="0">
                    <a:effectLst/>
                    <a:ea typeface="Dotum" panose="020B0600000101010101" pitchFamily="34" charset="-127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=3,3</m:t>
                    </m:r>
                  </m:oMath>
                </a14:m>
                <a:r>
                  <a:rPr lang="en-US" sz="41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1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100" smtClean="0">
                    <a:effectLst/>
                    <a:ea typeface="Dotum" panose="020B0600000101010101" pitchFamily="34" charset="-127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=1,1</m:t>
                    </m:r>
                  </m:oMath>
                </a14:m>
                <a:r>
                  <a:rPr lang="en-US" sz="41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1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1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 nghiệm của phương trình là </a:t>
                </a:r>
                <a14:m>
                  <m:oMath xmlns:m="http://schemas.openxmlformats.org/officeDocument/2006/math"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1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=1,1</m:t>
                    </m:r>
                  </m:oMath>
                </a14:m>
                <a:endParaRPr lang="en-US" sz="41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165846"/>
                <a:ext cx="13030200" cy="5770811"/>
              </a:xfrm>
              <a:prstGeom prst="rect">
                <a:avLst/>
              </a:prstGeom>
              <a:blipFill>
                <a:blip r:embed="rId3"/>
                <a:stretch>
                  <a:fillRect b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91892">
            <a:off x="16154356" y="820579"/>
            <a:ext cx="1182727" cy="13656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93" y="8190038"/>
            <a:ext cx="1555997" cy="18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0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495300"/>
            <a:ext cx="17373600" cy="9336612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chemeClr val="bg1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139823" y="1416426"/>
                <a:ext cx="14008354" cy="7494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0" lang="en-US" sz="4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Ví </a:t>
                </a:r>
                <a:r>
                  <a:rPr kumimoji="0" lang="en-US" sz="42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dụ </a:t>
                </a:r>
                <a:r>
                  <a:rPr kumimoji="0" lang="en-US" sz="4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vi-VN" sz="420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Tìm chỗ sai trong lời giải sau và giải lại cho đúng:</a:t>
                </a:r>
              </a:p>
              <a:p>
                <a:pPr lvl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200" smtClean="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3</m:t>
                    </m:r>
                    <m:r>
                      <a:rPr lang="vi-VN" sz="4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−</m:t>
                    </m:r>
                    <m:r>
                      <a:rPr lang="vi-VN" sz="4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5</m:t>
                    </m:r>
                    <m:r>
                      <a:rPr lang="vi-VN" sz="4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−</m:t>
                    </m:r>
                    <m:r>
                      <a:rPr lang="vi-VN" sz="4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2</m:t>
                    </m:r>
                    <m:r>
                      <a:rPr lang="vi-VN" sz="4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</m:t>
                    </m:r>
                    <m:r>
                      <a:rPr lang="vi-VN" sz="4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25</m:t>
                    </m:r>
                    <m:r>
                      <a:rPr lang="vi-VN" sz="4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+ </m:t>
                    </m:r>
                    <m:r>
                      <a:rPr lang="vi-VN" sz="4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4</m:t>
                    </m:r>
                    <m:r>
                      <a:rPr lang="vi-VN" sz="4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200" i="1" smtClean="0">
                  <a:solidFill>
                    <a:prstClr val="black"/>
                  </a:solidFill>
                  <a:latin typeface="Cambria Math" panose="02040503050406030204" pitchFamily="18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                                 </m:t>
                      </m:r>
                      <m:r>
                        <a:rPr lang="vi-VN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3</m:t>
                      </m:r>
                      <m:r>
                        <a:rPr lang="vi-VN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vi-VN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2</m:t>
                      </m:r>
                      <m:r>
                        <a:rPr lang="vi-VN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+</m:t>
                      </m:r>
                      <m:r>
                        <a:rPr lang="vi-VN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4</m:t>
                      </m:r>
                      <m:r>
                        <a:rPr lang="vi-VN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=</m:t>
                      </m:r>
                      <m:r>
                        <a:rPr lang="vi-VN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25</m:t>
                      </m:r>
                      <m:r>
                        <a:rPr lang="vi-VN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+</m:t>
                      </m:r>
                      <m:r>
                        <a:rPr lang="vi-VN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vi-VN" sz="4200">
                  <a:solidFill>
                    <a:prstClr val="black"/>
                  </a:solidFill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       </m:t>
                      </m:r>
                      <m:r>
                        <a:rPr lang="vi-VN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5</m:t>
                      </m:r>
                      <m:r>
                        <a:rPr lang="vi-VN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vi-VN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30</m:t>
                      </m:r>
                    </m:oMath>
                  </m:oMathPara>
                </a14:m>
                <a:endParaRPr lang="en-US" sz="4200" smtClean="0">
                  <a:solidFill>
                    <a:prstClr val="black"/>
                  </a:solidFill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              </m:t>
                      </m:r>
                      <m:r>
                        <a:rPr lang="vi-VN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30</m:t>
                      </m:r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en-US" sz="4200" smtClean="0">
                  <a:solidFill>
                    <a:prstClr val="black"/>
                  </a:solidFill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       </m:t>
                      </m:r>
                      <m:r>
                        <a:rPr lang="vi-VN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6</m:t>
                      </m:r>
                    </m:oMath>
                  </m:oMathPara>
                </a14:m>
                <a:endParaRPr lang="vi-VN" sz="4200">
                  <a:solidFill>
                    <a:prstClr val="black"/>
                  </a:solidFill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200" smtClean="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Vậy </a:t>
                </a:r>
                <a:r>
                  <a:rPr lang="vi-VN" sz="420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phương trình có nghiệm </a:t>
                </a:r>
                <a14:m>
                  <m:oMath xmlns:m="http://schemas.openxmlformats.org/officeDocument/2006/math"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</m:t>
                    </m:r>
                    <m:r>
                      <a:rPr lang="vi-VN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=</m:t>
                    </m:r>
                    <m:r>
                      <a:rPr lang="vi-VN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vi-VN" sz="420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823" y="1416426"/>
                <a:ext cx="14008354" cy="7494359"/>
              </a:xfrm>
              <a:prstGeom prst="rect">
                <a:avLst/>
              </a:prstGeom>
              <a:blipFill>
                <a:blip r:embed="rId2"/>
                <a:stretch>
                  <a:fillRect l="-1654" r="-1175" b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19" y="8545545"/>
            <a:ext cx="1286367" cy="12863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9282" y="952500"/>
            <a:ext cx="1880667" cy="282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495300"/>
            <a:ext cx="17373600" cy="9336612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chemeClr val="bg1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371600" y="1579669"/>
                <a:ext cx="15544799" cy="8288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45000"/>
                  </a:lnSpc>
                </a:pPr>
                <a:r>
                  <a:rPr lang="vi-VN" sz="4000" smtClean="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Khi </a:t>
                </a:r>
                <a:r>
                  <a:rPr lang="vi-VN" sz="400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chuyển số hạng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4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400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 từ vế phải sang vế trái, ta phải đổi dấu số hạng đó</a:t>
                </a:r>
                <a:r>
                  <a:rPr lang="vi-VN" sz="400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. </a:t>
                </a:r>
                <a:r>
                  <a:rPr lang="vi-VN" sz="4000" smtClean="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Vì </a:t>
                </a:r>
                <a:r>
                  <a:rPr lang="vi-VN" sz="400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vậy, lời giải trên sai ở bước thứ hai</a:t>
                </a:r>
                <a:r>
                  <a:rPr lang="vi-VN" sz="400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. </a:t>
                </a:r>
                <a:endParaRPr lang="en-US" sz="4000" smtClean="0">
                  <a:solidFill>
                    <a:prstClr val="black"/>
                  </a:solidFill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45000"/>
                  </a:lnSpc>
                </a:pPr>
                <a:r>
                  <a:rPr lang="vi-VN" sz="4000" smtClean="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Ta </a:t>
                </a:r>
                <a:r>
                  <a:rPr lang="vi-VN" sz="400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có thể giải lại như sau: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45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3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−5−2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=25+ 4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kumimoji="0" lang="en-US" sz="40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45000"/>
                  </a:lnSpc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                                           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3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−2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4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=25+5</m:t>
                      </m:r>
                    </m:oMath>
                  </m:oMathPara>
                </a14:m>
                <a:endPara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45000"/>
                  </a:lnSpc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    −3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= 30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45000"/>
                  </a:lnSpc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                      </m:t>
                      </m:r>
                      <m:r>
                        <a:rPr kumimoji="0" lang="vi-VN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vi-VN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=30: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45000"/>
                  </a:lnSpc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             </m:t>
                      </m:r>
                      <m:r>
                        <a:rPr kumimoji="0" lang="vi-VN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vi-VN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=−10</m:t>
                      </m:r>
                    </m:oMath>
                  </m:oMathPara>
                </a14:m>
                <a:endPara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45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 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phương trình có nghiệm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vi-VN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vi-VN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=−10</m:t>
                    </m:r>
                  </m:oMath>
                </a14:m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579669"/>
                <a:ext cx="15544799" cy="8288231"/>
              </a:xfrm>
              <a:prstGeom prst="rect">
                <a:avLst/>
              </a:prstGeom>
              <a:blipFill>
                <a:blip r:embed="rId2"/>
                <a:stretch>
                  <a:fillRect l="-1373" r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3400" y="6819900"/>
            <a:ext cx="1880667" cy="2821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37350" y="800100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306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26116" y="1255898"/>
            <a:ext cx="16035768" cy="3276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500" b="1">
                <a:solidFill>
                  <a:srgbClr val="FFFF00"/>
                </a:solidFill>
              </a:rPr>
              <a:t>CHƯƠNG VII. PHƯƠNG TRÌNH BẬC NHẤT MỘT ẨN</a:t>
            </a:r>
            <a:endParaRPr lang="en-US" sz="7500" b="1">
              <a:solidFill>
                <a:srgbClr val="FFFF00"/>
              </a:solidFill>
            </a:endParaRPr>
          </a:p>
        </p:txBody>
      </p:sp>
      <p:sp>
        <p:nvSpPr>
          <p:cNvPr id="10" name="Freeform 10"/>
          <p:cNvSpPr/>
          <p:nvPr/>
        </p:nvSpPr>
        <p:spPr>
          <a:xfrm rot="11691891">
            <a:off x="15987375" y="814393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2379692" flipH="1" flipV="1">
            <a:off x="324236" y="168941"/>
            <a:ext cx="1516158" cy="1801052"/>
          </a:xfrm>
          <a:custGeom>
            <a:avLst/>
            <a:gdLst/>
            <a:ahLst/>
            <a:cxnLst/>
            <a:rect l="l" t="t" r="r" b="b"/>
            <a:pathLst>
              <a:path w="1516158" h="1801052">
                <a:moveTo>
                  <a:pt x="1516158" y="1801051"/>
                </a:moveTo>
                <a:lnTo>
                  <a:pt x="0" y="1801051"/>
                </a:lnTo>
                <a:lnTo>
                  <a:pt x="0" y="0"/>
                </a:lnTo>
                <a:lnTo>
                  <a:pt x="1516158" y="0"/>
                </a:lnTo>
                <a:lnTo>
                  <a:pt x="1516158" y="180105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333878">
            <a:off x="17191275" y="461071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333878">
            <a:off x="3707662" y="9163203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6"/>
                </a:lnTo>
                <a:lnTo>
                  <a:pt x="0" y="8055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4"/>
          <p:cNvSpPr/>
          <p:nvPr/>
        </p:nvSpPr>
        <p:spPr>
          <a:xfrm>
            <a:off x="1771908" y="5000088"/>
            <a:ext cx="14744184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500" b="1">
                <a:solidFill>
                  <a:srgbClr val="FEF3C6"/>
                </a:solidFill>
                <a:ea typeface="Arial" panose="020B0604020202020204" pitchFamily="34" charset="0"/>
              </a:rPr>
              <a:t>BÀI 1. PHƯƠNG TRÌNH BẬC NHẤT MỘT ẨN </a:t>
            </a:r>
            <a:endParaRPr lang="en-US" sz="7500" b="1">
              <a:solidFill>
                <a:srgbClr val="FEF3C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962400" y="2014910"/>
            <a:ext cx="10201470" cy="5566990"/>
          </a:xfrm>
          <a:custGeom>
            <a:avLst/>
            <a:gdLst/>
            <a:ahLst/>
            <a:cxnLst/>
            <a:rect l="l" t="t" r="r" b="b"/>
            <a:pathLst>
              <a:path w="8844261" h="4984947">
                <a:moveTo>
                  <a:pt x="0" y="0"/>
                </a:moveTo>
                <a:lnTo>
                  <a:pt x="8844261" y="0"/>
                </a:lnTo>
                <a:lnTo>
                  <a:pt x="8844261" y="4984948"/>
                </a:lnTo>
                <a:lnTo>
                  <a:pt x="0" y="4984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157530" y="4428864"/>
            <a:ext cx="9972939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27"/>
              </a:lnSpc>
            </a:pPr>
            <a:r>
              <a:rPr lang="en-US" sz="11000" b="1" smtClean="0">
                <a:solidFill>
                  <a:srgbClr val="49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11000" b="1">
              <a:solidFill>
                <a:srgbClr val="4953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17593719">
            <a:off x="16220559" y="48526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800000" flipH="1" flipV="1">
            <a:off x="329500" y="548628"/>
            <a:ext cx="1516158" cy="1801052"/>
          </a:xfrm>
          <a:custGeom>
            <a:avLst/>
            <a:gdLst/>
            <a:ahLst/>
            <a:cxnLst/>
            <a:rect l="l" t="t" r="r" b="b"/>
            <a:pathLst>
              <a:path w="1516158" h="1801052">
                <a:moveTo>
                  <a:pt x="1516158" y="1801052"/>
                </a:moveTo>
                <a:lnTo>
                  <a:pt x="0" y="1801052"/>
                </a:lnTo>
                <a:lnTo>
                  <a:pt x="0" y="0"/>
                </a:lnTo>
                <a:lnTo>
                  <a:pt x="1516158" y="0"/>
                </a:lnTo>
                <a:lnTo>
                  <a:pt x="1516158" y="180105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333878">
            <a:off x="16691792" y="9017324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333878">
            <a:off x="882255" y="835428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4" y="0"/>
                </a:lnTo>
                <a:lnTo>
                  <a:pt x="929704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38100"/>
            <a:ext cx="18364200" cy="10325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38600" y="800100"/>
            <a:ext cx="10134600" cy="13524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37160" tIns="68580" rIns="137160" bIns="68580">
            <a:spAutoFit/>
          </a:bodyPr>
          <a:lstStyle/>
          <a:p>
            <a:pPr algn="ctr" defTabSz="1371600">
              <a:lnSpc>
                <a:spcPct val="150000"/>
              </a:lnSpc>
            </a:pPr>
            <a:r>
              <a:rPr lang="en-US" sz="60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 HOẠCH TRỨNG GÀ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0" y="3286175"/>
            <a:ext cx="4877275" cy="3657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431" y="6127877"/>
            <a:ext cx="2522937" cy="1353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7200" y="3695700"/>
            <a:ext cx="4523262" cy="621833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95400" y="7259410"/>
            <a:ext cx="15621000" cy="2712311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lnSpc>
                <a:spcPct val="150000"/>
              </a:lnSpc>
            </a:pPr>
            <a:r>
              <a:rPr lang="en-US" sz="37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sz="37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gà mái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chúng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3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38100"/>
            <a:ext cx="18364200" cy="10325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exagon 4"/>
              <p:cNvSpPr/>
              <p:nvPr/>
            </p:nvSpPr>
            <p:spPr>
              <a:xfrm>
                <a:off x="1929129" y="5669756"/>
                <a:ext cx="5893635" cy="144560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lvl="0" algn="ctr"/>
                <a:r>
                  <a:rPr lang="fr-FR" sz="44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kumimoji="0" lang="en-US" sz="4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Hexago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129" y="5669756"/>
                <a:ext cx="5893635" cy="1445604"/>
              </a:xfrm>
              <a:prstGeom prst="hexagon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Hexagon 6"/>
              <p:cNvSpPr/>
              <p:nvPr/>
            </p:nvSpPr>
            <p:spPr>
              <a:xfrm>
                <a:off x="1929129" y="8155422"/>
                <a:ext cx="5893635" cy="144560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44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Hexago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129" y="8155422"/>
                <a:ext cx="5893635" cy="1445604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exagon 8"/>
              <p:cNvSpPr/>
              <p:nvPr/>
            </p:nvSpPr>
            <p:spPr>
              <a:xfrm>
                <a:off x="10782903" y="5703421"/>
                <a:ext cx="5893635" cy="144560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/>
                <a:r>
                  <a:rPr lang="fr-FR" sz="44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vi-VN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Hexago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903" y="5703421"/>
                <a:ext cx="5893635" cy="1445604"/>
              </a:xfrm>
              <a:prstGeom prst="hexagon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exagon 10"/>
              <p:cNvSpPr/>
              <p:nvPr/>
            </p:nvSpPr>
            <p:spPr>
              <a:xfrm>
                <a:off x="10782903" y="8013881"/>
                <a:ext cx="5893635" cy="144560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44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exago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903" y="8013881"/>
                <a:ext cx="5893635" cy="1445604"/>
              </a:xfrm>
              <a:prstGeom prst="hexagon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21156679">
            <a:off x="2329749" y="3173580"/>
            <a:ext cx="3911199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Yeah,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giỏi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20600" y="3804522"/>
            <a:ext cx="4071966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Ồ,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67482" y="3873336"/>
            <a:ext cx="1571324" cy="1571324"/>
          </a:xfrm>
          <a:prstGeom prst="rect">
            <a:avLst/>
          </a:prstGeom>
        </p:spPr>
      </p:pic>
      <p:pic>
        <p:nvPicPr>
          <p:cNvPr id="16" name="Picture 15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5166" y="3438372"/>
            <a:ext cx="1628034" cy="16280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787" y="5657228"/>
            <a:ext cx="1118812" cy="15379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776" y="8013881"/>
            <a:ext cx="1118812" cy="15379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0664" y="5657228"/>
            <a:ext cx="1118812" cy="15379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0006" y="8013881"/>
            <a:ext cx="1118812" cy="15379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76538" y="9410700"/>
            <a:ext cx="1313541" cy="7049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ounded Rectangle 26"/>
              <p:cNvSpPr/>
              <p:nvPr/>
            </p:nvSpPr>
            <p:spPr>
              <a:xfrm>
                <a:off x="348916" y="390531"/>
                <a:ext cx="17602200" cy="2030877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5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Nghiệm của phương trình </a:t>
                </a:r>
                <a14:m>
                  <m:oMath xmlns:m="http://schemas.openxmlformats.org/officeDocument/2006/math"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</a:t>
                </a:r>
                <a:endParaRPr lang="en-US" sz="45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16" y="390531"/>
                <a:ext cx="17602200" cy="203087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30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4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38100"/>
            <a:ext cx="18364200" cy="10325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exagon 4"/>
              <p:cNvSpPr/>
              <p:nvPr/>
            </p:nvSpPr>
            <p:spPr>
              <a:xfrm>
                <a:off x="2082830" y="8013881"/>
                <a:ext cx="5893635" cy="144560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lvl="0" algn="ctr"/>
                <a:r>
                  <a:rPr lang="en-US" sz="44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kumimoji="0" lang="en-US" sz="4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Hexago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30" y="8013881"/>
                <a:ext cx="5893635" cy="1445604"/>
              </a:xfrm>
              <a:prstGeom prst="hexagon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Hexagon 6"/>
              <p:cNvSpPr/>
              <p:nvPr/>
            </p:nvSpPr>
            <p:spPr>
              <a:xfrm>
                <a:off x="2082830" y="5704461"/>
                <a:ext cx="5893635" cy="144560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lvl="0" algn="ctr"/>
                <a:r>
                  <a:rPr lang="en-US" sz="44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kumimoji="0" lang="en-US" sz="4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Hexago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30" y="5704461"/>
                <a:ext cx="5893635" cy="1445604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exagon 8"/>
              <p:cNvSpPr/>
              <p:nvPr/>
            </p:nvSpPr>
            <p:spPr>
              <a:xfrm>
                <a:off x="10782903" y="5703421"/>
                <a:ext cx="5893635" cy="144560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/>
                <a:r>
                  <a:rPr lang="en-US" sz="44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kumimoji="0" lang="vi-VN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Hexago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903" y="5703421"/>
                <a:ext cx="5893635" cy="1445604"/>
              </a:xfrm>
              <a:prstGeom prst="hexagon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exagon 10"/>
              <p:cNvSpPr/>
              <p:nvPr/>
            </p:nvSpPr>
            <p:spPr>
              <a:xfrm>
                <a:off x="10782903" y="8013881"/>
                <a:ext cx="5893635" cy="144560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en-US" sz="44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exago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903" y="8013881"/>
                <a:ext cx="5893635" cy="1445604"/>
              </a:xfrm>
              <a:prstGeom prst="hexagon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21156679">
            <a:off x="2329749" y="3173580"/>
            <a:ext cx="3911199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Yeah,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giỏi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20600" y="3804522"/>
            <a:ext cx="4071966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Ồ,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67482" y="3873336"/>
            <a:ext cx="1571324" cy="1571324"/>
          </a:xfrm>
          <a:prstGeom prst="rect">
            <a:avLst/>
          </a:prstGeom>
        </p:spPr>
      </p:pic>
      <p:pic>
        <p:nvPicPr>
          <p:cNvPr id="16" name="Picture 15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5166" y="3438372"/>
            <a:ext cx="1628034" cy="16280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787" y="5657228"/>
            <a:ext cx="1118812" cy="15379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776" y="8013881"/>
            <a:ext cx="1118812" cy="15379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0664" y="5657228"/>
            <a:ext cx="1118812" cy="15379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0006" y="8013881"/>
            <a:ext cx="1118812" cy="15379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76538" y="9410700"/>
            <a:ext cx="1313541" cy="7049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ounded Rectangle 26"/>
              <p:cNvSpPr/>
              <p:nvPr/>
            </p:nvSpPr>
            <p:spPr>
              <a:xfrm>
                <a:off x="348916" y="390531"/>
                <a:ext cx="17602200" cy="2030877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45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Nghiệm của phương trình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4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endParaRPr lang="en-US" sz="45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16" y="390531"/>
                <a:ext cx="17602200" cy="203087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26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4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38100"/>
            <a:ext cx="18364200" cy="10325100"/>
          </a:xfrm>
          <a:prstGeom prst="rect">
            <a:avLst/>
          </a:prstGeom>
        </p:spPr>
      </p:pic>
      <p:sp>
        <p:nvSpPr>
          <p:cNvPr id="5" name="Hexagon 4"/>
          <p:cNvSpPr/>
          <p:nvPr/>
        </p:nvSpPr>
        <p:spPr>
          <a:xfrm>
            <a:off x="10782903" y="5657228"/>
            <a:ext cx="5893635" cy="1445604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R="30480" lvl="0" algn="ctr"/>
            <a:r>
              <a:rPr lang="vi-VN" sz="4400">
                <a:ea typeface="Arial" panose="020B0604020202020204" pitchFamily="34" charset="0"/>
              </a:rPr>
              <a:t>C</a:t>
            </a:r>
            <a:r>
              <a:rPr lang="vi-VN" sz="4400">
                <a:ea typeface="Arial" panose="020B0604020202020204" pitchFamily="34" charset="0"/>
              </a:rPr>
              <a:t>. </a:t>
            </a:r>
            <a:r>
              <a:rPr lang="vi-VN" sz="4400" smtClean="0">
                <a:ea typeface="Arial" panose="020B0604020202020204" pitchFamily="34" charset="0"/>
              </a:rPr>
              <a:t>10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1929129" y="8155422"/>
            <a:ext cx="5893635" cy="1445604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/>
            <a:r>
              <a:rPr lang="vi-VN" sz="4400"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40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4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400"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929128" y="5703421"/>
            <a:ext cx="5893635" cy="1445604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/>
            <a:r>
              <a:rPr lang="vi-VN" sz="4400">
                <a:ea typeface="Arial" panose="020B0604020202020204" pitchFamily="34" charset="0"/>
              </a:rPr>
              <a:t>A</a:t>
            </a:r>
            <a:r>
              <a:rPr lang="vi-VN" sz="4400">
                <a:ea typeface="Arial" panose="020B0604020202020204" pitchFamily="34" charset="0"/>
              </a:rPr>
              <a:t>. </a:t>
            </a:r>
            <a:r>
              <a:rPr lang="vi-VN" sz="4400" smtClean="0">
                <a:ea typeface="Arial" panose="020B060402020202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10782903" y="8013881"/>
            <a:ext cx="5893635" cy="1445604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/>
            <a:r>
              <a:rPr lang="vi-VN" sz="4400">
                <a:ea typeface="Times New Roman" panose="02020603050405020304" pitchFamily="18" charset="0"/>
                <a:cs typeface="Times New Roman" panose="02020603050405020304" pitchFamily="18" charset="0"/>
              </a:rPr>
              <a:t>D. 11</a:t>
            </a:r>
            <a:endParaRPr lang="en-US" sz="4400"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156679">
            <a:off x="10823742" y="3321578"/>
            <a:ext cx="3911199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Yeah,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giỏi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7338" y="3702946"/>
            <a:ext cx="4071966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Ồ,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egg-215189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99842" y="3842692"/>
            <a:ext cx="1676006" cy="1676006"/>
          </a:xfrm>
          <a:prstGeom prst="rect">
            <a:avLst/>
          </a:prstGeom>
        </p:spPr>
      </p:pic>
      <p:pic>
        <p:nvPicPr>
          <p:cNvPr id="16" name="Picture 15" descr="egg-2151896__340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5809" y="3441724"/>
            <a:ext cx="1732670" cy="17326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787" y="5657228"/>
            <a:ext cx="1118812" cy="15379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776" y="8013881"/>
            <a:ext cx="1118812" cy="15379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0664" y="5657228"/>
            <a:ext cx="1118812" cy="15379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0006" y="8013881"/>
            <a:ext cx="1118812" cy="15379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76538" y="9410700"/>
            <a:ext cx="1313541" cy="7049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ounded Rectangle 26"/>
              <p:cNvSpPr/>
              <p:nvPr/>
            </p:nvSpPr>
            <p:spPr>
              <a:xfrm>
                <a:off x="348916" y="390531"/>
                <a:ext cx="17602200" cy="2287913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45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3.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Nghiệm của phương trình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fr-FR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fr-FR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−47</m:t>
                        </m:r>
                      </m:num>
                      <m:den>
                        <m:r>
                          <a:rPr lang="fr-FR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−59</m:t>
                        </m:r>
                      </m:num>
                      <m:den>
                        <m:r>
                          <a:rPr lang="fr-FR" sz="4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endParaRPr lang="en-US" sz="45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16" y="390531"/>
                <a:ext cx="17602200" cy="228791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0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4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38100"/>
            <a:ext cx="18364200" cy="1032510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85318" y="328689"/>
            <a:ext cx="17641163" cy="3947033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30480" lvl="0" algn="just">
              <a:lnSpc>
                <a:spcPct val="150000"/>
              </a:lnSpc>
            </a:pPr>
            <a:endParaRPr lang="en-US" sz="380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exagon 4"/>
              <p:cNvSpPr/>
              <p:nvPr/>
            </p:nvSpPr>
            <p:spPr>
              <a:xfrm>
                <a:off x="12296635" y="8773774"/>
                <a:ext cx="4099590" cy="114762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3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Hexago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635" y="8773774"/>
                <a:ext cx="4099590" cy="1147624"/>
              </a:xfrm>
              <a:prstGeom prst="hexagon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Hexagon 6"/>
              <p:cNvSpPr/>
              <p:nvPr/>
            </p:nvSpPr>
            <p:spPr>
              <a:xfrm>
                <a:off x="3184194" y="8773774"/>
                <a:ext cx="4099590" cy="114762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lvl="0" algn="ctr"/>
                <a:r>
                  <a:rPr lang="fr-FR" sz="38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Hexago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194" y="8773774"/>
                <a:ext cx="4099590" cy="1147624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exagon 8"/>
              <p:cNvSpPr/>
              <p:nvPr/>
            </p:nvSpPr>
            <p:spPr>
              <a:xfrm>
                <a:off x="3184193" y="6925826"/>
                <a:ext cx="4099590" cy="114762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/>
                <a:r>
                  <a:rPr lang="fr-FR" sz="38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kumimoji="0" lang="vi-VN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Hexago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193" y="6925826"/>
                <a:ext cx="4099590" cy="1147624"/>
              </a:xfrm>
              <a:prstGeom prst="hexagon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exagon 10"/>
              <p:cNvSpPr/>
              <p:nvPr/>
            </p:nvSpPr>
            <p:spPr>
              <a:xfrm>
                <a:off x="12292624" y="6925826"/>
                <a:ext cx="4099590" cy="114762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lvl="0" algn="ctr"/>
                <a:r>
                  <a:rPr lang="fr-FR" sz="38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exago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2624" y="6925826"/>
                <a:ext cx="4099590" cy="1147624"/>
              </a:xfrm>
              <a:prstGeom prst="hexagon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21156679">
            <a:off x="10908253" y="4874945"/>
            <a:ext cx="367299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Yeah,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1817" y="4887756"/>
            <a:ext cx="407196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Ồ,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728240" y="5174706"/>
            <a:ext cx="1676006" cy="1676006"/>
          </a:xfrm>
          <a:prstGeom prst="rect">
            <a:avLst/>
          </a:prstGeom>
        </p:spPr>
      </p:pic>
      <p:pic>
        <p:nvPicPr>
          <p:cNvPr id="16" name="Picture 15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0288" y="4626534"/>
            <a:ext cx="1732670" cy="17326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0411" y="6729710"/>
            <a:ext cx="1118812" cy="15379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6400" y="8482310"/>
            <a:ext cx="1118812" cy="15379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24288" y="6729710"/>
            <a:ext cx="1118812" cy="15379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3630" y="8482310"/>
            <a:ext cx="1118812" cy="15379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76538" y="9410700"/>
            <a:ext cx="1313541" cy="704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11000" y="418526"/>
            <a:ext cx="5664354" cy="39629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83755" y="475714"/>
                <a:ext cx="10569441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lvl="0" algn="just">
                  <a:lnSpc>
                    <a:spcPct val="150000"/>
                  </a:lnSpc>
                </a:pPr>
                <a:r>
                  <a:rPr lang="fr-FR" sz="3800" b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4.</a:t>
                </a:r>
                <a:r>
                  <a:rPr lang="fr-FR" sz="380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một mảng tường hình thang có diện tích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300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380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Nếu chiều cao là </a:t>
                </a:r>
                <a:r>
                  <a:rPr lang="fr-FR" sz="3800" i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20m</a:t>
                </a:r>
                <a:r>
                  <a:rPr lang="fr-FR" sz="380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chiều dài của một cạnh đáy là </a:t>
                </a:r>
                <a:r>
                  <a:rPr lang="fr-FR" sz="3800" i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16m</a:t>
                </a:r>
                <a:r>
                  <a:rPr lang="fr-FR" sz="380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Gọi </a:t>
                </a:r>
                <a:r>
                  <a:rPr lang="fr-FR" sz="3800" i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fr-FR" sz="380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chiều dài cạnh đáy còn </a:t>
                </a:r>
                <a:r>
                  <a:rPr lang="fr-FR" sz="380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lại. </a:t>
                </a:r>
                <a:r>
                  <a:rPr lang="fr-FR" sz="380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 tìm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55" y="475714"/>
                <a:ext cx="10569441" cy="3600986"/>
              </a:xfrm>
              <a:prstGeom prst="rect">
                <a:avLst/>
              </a:prstGeom>
              <a:blipFill>
                <a:blip r:embed="rId14"/>
                <a:stretch>
                  <a:fillRect l="-1903" r="-1615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8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4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38100"/>
            <a:ext cx="18364200" cy="1032510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85318" y="114300"/>
            <a:ext cx="17641163" cy="5590091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3184194" y="7423888"/>
            <a:ext cx="4099590" cy="1147624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R="30480" lvl="0" algn="ctr"/>
            <a:r>
              <a:rPr lang="fr-FR" sz="380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10 000m	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3184194" y="8953500"/>
            <a:ext cx="4099590" cy="1147624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R="30480" lvl="0" algn="ctr"/>
            <a:r>
              <a:rPr lang="fr-FR" sz="38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1 000m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2292624" y="8953500"/>
            <a:ext cx="4099590" cy="1147624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/>
            <a:r>
              <a:rPr lang="fr-FR" sz="38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D. 20 000m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12292624" y="7423888"/>
            <a:ext cx="4099590" cy="1147624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R="30480" lvl="0" algn="ctr"/>
            <a:r>
              <a:rPr lang="fr-FR" sz="38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2 000m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6188125"/>
            <a:ext cx="659772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Yeah,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97044" y="6189710"/>
            <a:ext cx="53987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Ồ,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egg-215189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5888" y="5929934"/>
            <a:ext cx="1082223" cy="1082223"/>
          </a:xfrm>
          <a:prstGeom prst="rect">
            <a:avLst/>
          </a:prstGeom>
        </p:spPr>
      </p:pic>
      <p:pic>
        <p:nvPicPr>
          <p:cNvPr id="16" name="Picture 15" descr="egg-2151896__340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05556" y="5903165"/>
            <a:ext cx="1118812" cy="11188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0411" y="7339310"/>
            <a:ext cx="1118812" cy="15379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8710910"/>
            <a:ext cx="1118812" cy="15379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4288" y="7339310"/>
            <a:ext cx="1118812" cy="15379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3630" y="8710910"/>
            <a:ext cx="1118812" cy="15379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76538" y="9410700"/>
            <a:ext cx="1313541" cy="7049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83755" y="160427"/>
                <a:ext cx="16642245" cy="2925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600" b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5.</a:t>
                </a:r>
                <a:r>
                  <a:rPr lang="fr-FR" sz="36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Nhiệt độ không khí T </a:t>
                </a:r>
                <a:r>
                  <a:rPr lang="fr-FR" sz="3600" i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(theo đơn vị độ C)</a:t>
                </a:r>
                <a:r>
                  <a:rPr lang="fr-FR" sz="36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bên ngoài máy bay ở độ cao h </a:t>
                </a:r>
                <a:r>
                  <a:rPr lang="fr-FR" sz="3600" i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(theo đơn vị ft)</a:t>
                </a:r>
                <a:r>
                  <a:rPr lang="fr-FR" sz="36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bởi công thức :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fr-FR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=26−</m:t>
                    </m:r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fr-FR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fr-FR" sz="36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Nếu nhiệt độ bên ngoài máy bay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fr-FR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36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Khi đó độ cao của máy bay là bao nhiêu mét </a:t>
                </a:r>
                <a:endParaRPr lang="en-US" sz="3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55" y="160427"/>
                <a:ext cx="16642245" cy="2925673"/>
              </a:xfrm>
              <a:prstGeom prst="rect">
                <a:avLst/>
              </a:prstGeom>
              <a:blipFill>
                <a:blip r:embed="rId9"/>
                <a:stretch>
                  <a:fillRect l="-1136" r="-1099" b="-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4689" y="3266738"/>
            <a:ext cx="3547911" cy="2257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7315" y="3334645"/>
            <a:ext cx="3789814" cy="21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4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38100"/>
            <a:ext cx="18364200" cy="10325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6100835"/>
            <a:ext cx="5327554" cy="3995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8267700"/>
            <a:ext cx="2522937" cy="1353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7200" y="3695700"/>
            <a:ext cx="4523262" cy="6218333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6858000" y="342900"/>
            <a:ext cx="9448800" cy="5638800"/>
          </a:xfrm>
          <a:prstGeom prst="cloudCallout">
            <a:avLst>
              <a:gd name="adj1" fmla="val -70409"/>
              <a:gd name="adj2" fmla="val 23524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/>
              <a:t>Wow! Bạn thật giỏi đó….</a:t>
            </a:r>
          </a:p>
          <a:p>
            <a:pPr algn="ctr">
              <a:lnSpc>
                <a:spcPct val="150000"/>
              </a:lnSpc>
            </a:pPr>
            <a:r>
              <a:rPr lang="vi-VN" sz="3800"/>
              <a:t>Cảm ơn bạn nhé! Đây là một chút quà mình dành tặng bạn nè!</a:t>
            </a:r>
          </a:p>
        </p:txBody>
      </p:sp>
    </p:spTree>
    <p:extLst>
      <p:ext uri="{BB962C8B-B14F-4D97-AF65-F5344CB8AC3E}">
        <p14:creationId xmlns:p14="http://schemas.microsoft.com/office/powerpoint/2010/main" val="59223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 rot="-1333878">
            <a:off x="-281437" y="455973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7"/>
                </a:lnTo>
                <a:lnTo>
                  <a:pt x="0" y="80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4"/>
          <p:cNvGrpSpPr/>
          <p:nvPr/>
        </p:nvGrpSpPr>
        <p:grpSpPr>
          <a:xfrm>
            <a:off x="1219200" y="318868"/>
            <a:ext cx="16427116" cy="4561943"/>
            <a:chOff x="902368" y="800100"/>
            <a:chExt cx="16427116" cy="4450883"/>
          </a:xfrm>
        </p:grpSpPr>
        <p:grpSp>
          <p:nvGrpSpPr>
            <p:cNvPr id="15" name="Group 14"/>
            <p:cNvGrpSpPr/>
            <p:nvPr/>
          </p:nvGrpSpPr>
          <p:grpSpPr>
            <a:xfrm>
              <a:off x="914400" y="800100"/>
              <a:ext cx="5165558" cy="1174015"/>
              <a:chOff x="853357" y="718395"/>
              <a:chExt cx="4796589" cy="1174015"/>
            </a:xfrm>
          </p:grpSpPr>
          <p:grpSp>
            <p:nvGrpSpPr>
              <p:cNvPr id="16" name="Group 5"/>
              <p:cNvGrpSpPr/>
              <p:nvPr/>
            </p:nvGrpSpPr>
            <p:grpSpPr>
              <a:xfrm>
                <a:off x="853357" y="718395"/>
                <a:ext cx="4796589" cy="1174015"/>
                <a:chOff x="0" y="-47625"/>
                <a:chExt cx="4168290" cy="391542"/>
              </a:xfrm>
            </p:grpSpPr>
            <p:sp>
              <p:nvSpPr>
                <p:cNvPr id="18" name="Freeform 6"/>
                <p:cNvSpPr/>
                <p:nvPr/>
              </p:nvSpPr>
              <p:spPr>
                <a:xfrm>
                  <a:off x="25890" y="0"/>
                  <a:ext cx="4142400" cy="343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685" h="343917">
                      <a:moveTo>
                        <a:pt x="60400" y="0"/>
                      </a:moveTo>
                      <a:lnTo>
                        <a:pt x="1661285" y="0"/>
                      </a:lnTo>
                      <a:cubicBezTo>
                        <a:pt x="1694643" y="0"/>
                        <a:pt x="1721685" y="27042"/>
                        <a:pt x="1721685" y="60400"/>
                      </a:cubicBezTo>
                      <a:lnTo>
                        <a:pt x="1721685" y="283516"/>
                      </a:lnTo>
                      <a:cubicBezTo>
                        <a:pt x="1721685" y="316875"/>
                        <a:pt x="1694643" y="343917"/>
                        <a:pt x="1661285" y="343917"/>
                      </a:cubicBezTo>
                      <a:lnTo>
                        <a:pt x="60400" y="343917"/>
                      </a:lnTo>
                      <a:cubicBezTo>
                        <a:pt x="27042" y="343917"/>
                        <a:pt x="0" y="316875"/>
                        <a:pt x="0" y="283516"/>
                      </a:cubicBezTo>
                      <a:lnTo>
                        <a:pt x="0" y="60400"/>
                      </a:lnTo>
                      <a:cubicBezTo>
                        <a:pt x="0" y="27042"/>
                        <a:pt x="27042" y="0"/>
                        <a:pt x="60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  <a:ln w="38100" cap="rnd">
                  <a:solidFill>
                    <a:srgbClr val="495324"/>
                  </a:solidFill>
                  <a:prstDash val="solid"/>
                  <a:round/>
                </a:ln>
              </p:spPr>
            </p:sp>
            <p:sp>
              <p:nvSpPr>
                <p:cNvPr id="19" name="TextBox 7"/>
                <p:cNvSpPr txBox="1"/>
                <p:nvPr/>
              </p:nvSpPr>
              <p:spPr>
                <a:xfrm>
                  <a:off x="0" y="-47625"/>
                  <a:ext cx="1721685" cy="39154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" name="TextBox 12"/>
              <p:cNvSpPr txBox="1"/>
              <p:nvPr/>
            </p:nvSpPr>
            <p:spPr>
              <a:xfrm>
                <a:off x="969974" y="1002937"/>
                <a:ext cx="4650180" cy="7566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ctr">
                  <a:lnSpc>
                    <a:spcPts val="5915"/>
                  </a:lnSpc>
                </a:pPr>
                <a:r>
                  <a:rPr lang="en-US" sz="4000" b="1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Bài </a:t>
                </a:r>
                <a:r>
                  <a:rPr lang="en-US" sz="4000" b="1" smtClean="0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1 </a:t>
                </a:r>
                <a:r>
                  <a:rPr lang="en-US" sz="4000" b="1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(SGK – </a:t>
                </a:r>
                <a:r>
                  <a:rPr lang="en-US" sz="4000" b="1" smtClean="0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tr.43)</a:t>
                </a:r>
                <a:endParaRPr lang="en-US" sz="4000" b="1">
                  <a:solidFill>
                    <a:srgbClr val="495324"/>
                  </a:solidFill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1"/>
                <p:cNvSpPr>
                  <a:spLocks noChangeArrowheads="1"/>
                </p:cNvSpPr>
                <p:nvPr/>
              </p:nvSpPr>
              <p:spPr bwMode="auto">
                <a:xfrm>
                  <a:off x="902368" y="2116792"/>
                  <a:ext cx="16427116" cy="31341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just">
                    <a:lnSpc>
                      <a:spcPct val="150000"/>
                    </a:lnSpc>
                  </a:pPr>
                  <a:r>
                    <a:rPr lang="vi-VN" sz="4000" smtClean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Kiểm </a:t>
                  </a:r>
                  <a:r>
                    <a:rPr lang="vi-VN" sz="400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tra xem số nào là nghiệm của phương trình tương ứng sau đây.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400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vi-VN" sz="400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‒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</m:oMath>
                  </a14:m>
                  <a:r>
                    <a:rPr lang="vi-VN" sz="400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400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‒ 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vi-VN" sz="400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với </a:t>
                  </a:r>
                  <a14:m>
                    <m:oMath xmlns:m="http://schemas.openxmlformats.org/officeDocument/2006/math"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vi-VN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vi-VN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vi-VN" sz="400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.</a:t>
                  </a:r>
                  <a:endParaRPr lang="vi-VN" sz="4000" b="0" i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0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2368" y="2116792"/>
                  <a:ext cx="16427116" cy="3134191"/>
                </a:xfrm>
                <a:prstGeom prst="rect">
                  <a:avLst/>
                </a:prstGeom>
                <a:blipFill>
                  <a:blip r:embed="rId12"/>
                  <a:stretch>
                    <a:fillRect l="-1299" b="-1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09954" y="8191500"/>
            <a:ext cx="1167395" cy="167657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911664" y="5143500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19200" y="6041685"/>
                <a:ext cx="16539411" cy="4016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Thay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fr-FR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fr-FR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lần lượt vào phương trình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fr-FR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được: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30480" indent="-5715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fr-FR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 </a:t>
                </a:r>
                <a:r>
                  <a:rPr lang="fr-FR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t/m</a:t>
                </a:r>
                <a:r>
                  <a:rPr lang="fr-FR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30480" indent="-5715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fr-FR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(t/m</a:t>
                </a:r>
                <a:r>
                  <a:rPr lang="fr-FR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fr-FR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nghiệm của </a:t>
                </a:r>
                <a:r>
                  <a:rPr lang="fr-FR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 </a:t>
                </a:r>
                <a:r>
                  <a:rPr lang="fr-FR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041685"/>
                <a:ext cx="16539411" cy="4016484"/>
              </a:xfrm>
              <a:prstGeom prst="rect">
                <a:avLst/>
              </a:prstGeom>
              <a:blipFill>
                <a:blip r:embed="rId14"/>
                <a:stretch>
                  <a:fillRect l="-1290" b="-2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3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 rot="-1333878">
            <a:off x="-281437" y="455973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7"/>
                </a:lnTo>
                <a:lnTo>
                  <a:pt x="0" y="80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09954" y="8191500"/>
            <a:ext cx="1167395" cy="167657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577595" y="921839"/>
            <a:ext cx="117692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100" b="1" i="1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100" b="1" i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26957" y="1943100"/>
                <a:ext cx="16078200" cy="5997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1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kumimoji="0" lang="fr-FR" sz="4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Thay </a:t>
                </a:r>
                <a14:m>
                  <m:oMath xmlns:m="http://schemas.openxmlformats.org/officeDocument/2006/math"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kumimoji="0" lang="en-US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fr-FR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fr-FR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fr-FR" sz="4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fr-FR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fr-FR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fr-FR" sz="4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vào </a:t>
                </a:r>
                <a:r>
                  <a:rPr kumimoji="0" lang="fr-FR" sz="41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 </a:t>
                </a:r>
                <a:r>
                  <a:rPr kumimoji="0" lang="fr-FR" sz="4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 </a:t>
                </a:r>
                <a14:m>
                  <m:oMath xmlns:m="http://schemas.openxmlformats.org/officeDocument/2006/math"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kumimoji="0" lang="fr-FR" sz="4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kumimoji="0" lang="fr-FR" sz="41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được:</a:t>
                </a:r>
                <a:endParaRPr kumimoji="0" lang="en-US" sz="4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30480" lvl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kumimoji="0" lang="en-US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fr-FR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fr-FR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fr-FR" sz="4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fr-FR" sz="4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kumimoji="0" lang="en-US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fr-FR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41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fr-FR" sz="41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fr-FR" sz="41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fr-FR" sz="41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kumimoji="0" lang="en-US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fr-FR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41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fr-FR" sz="41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fr-FR" sz="41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fr-FR" sz="4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(không t/m)</a:t>
                </a:r>
                <a:endParaRPr lang="en-US" sz="410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30480" lvl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fr-FR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fr-FR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fr-FR" sz="4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fr-FR" sz="4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kumimoji="0" lang="en-US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fr-FR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fr-FR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kumimoji="0" lang="en-US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fr-FR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fr-FR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kumimoji="0" lang="fr-FR" sz="4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(t/m)</a:t>
                </a:r>
                <a:endParaRPr kumimoji="0" lang="en-US" sz="4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4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fr-FR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fr-FR" sz="4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fr-FR" sz="41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nghiệm của phương trình.</a:t>
                </a:r>
                <a:endParaRPr kumimoji="0" lang="en-US" sz="4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957" y="1943100"/>
                <a:ext cx="16078200" cy="5997604"/>
              </a:xfrm>
              <a:prstGeom prst="rect">
                <a:avLst/>
              </a:prstGeom>
              <a:blipFill>
                <a:blip r:embed="rId13"/>
                <a:stretch>
                  <a:fillRect l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91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548446" y="1784518"/>
            <a:ext cx="940016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7000" b="1">
                <a:solidFill>
                  <a:srgbClr val="FEF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895600" y="3743272"/>
            <a:ext cx="14575911" cy="1320692"/>
            <a:chOff x="1962939" y="3959166"/>
            <a:chExt cx="14575911" cy="1320692"/>
          </a:xfrm>
        </p:grpSpPr>
        <p:sp>
          <p:nvSpPr>
            <p:cNvPr id="6" name="TextBox 6"/>
            <p:cNvSpPr txBox="1"/>
            <p:nvPr/>
          </p:nvSpPr>
          <p:spPr>
            <a:xfrm>
              <a:off x="3962400" y="4351582"/>
              <a:ext cx="12576450" cy="577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vi-VN" sz="4500">
                  <a:solidFill>
                    <a:srgbClr val="FEF3C6"/>
                  </a:solidFill>
                  <a:cs typeface="Arial" panose="020B0604020202020204" pitchFamily="34" charset="0"/>
                </a:rPr>
                <a:t>Mở đầu về phương trình một ẩn</a:t>
              </a:r>
              <a:endParaRPr lang="en-US" sz="4500">
                <a:solidFill>
                  <a:srgbClr val="FEF3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962939" y="3959166"/>
              <a:ext cx="1373820" cy="1320692"/>
              <a:chOff x="1962939" y="3959166"/>
              <a:chExt cx="1373820" cy="1320692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1962939" y="3959166"/>
                <a:ext cx="1373820" cy="1320692"/>
                <a:chOff x="0" y="0"/>
                <a:chExt cx="812800" cy="812800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</p:spPr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sp>
            <p:nvSpPr>
              <p:cNvPr id="10" name="TextBox 10"/>
              <p:cNvSpPr txBox="1"/>
              <p:nvPr/>
            </p:nvSpPr>
            <p:spPr>
              <a:xfrm>
                <a:off x="1978981" y="4370858"/>
                <a:ext cx="1319668" cy="7864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915"/>
                  </a:lnSpc>
                </a:pPr>
                <a:r>
                  <a:rPr lang="en-US" sz="7500" b="1" smtClean="0">
                    <a:solidFill>
                      <a:srgbClr val="49532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7500" b="1">
                  <a:solidFill>
                    <a:srgbClr val="49532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Freeform 20"/>
          <p:cNvSpPr/>
          <p:nvPr/>
        </p:nvSpPr>
        <p:spPr>
          <a:xfrm rot="-1333878">
            <a:off x="882255" y="835428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4" y="0"/>
                </a:lnTo>
                <a:lnTo>
                  <a:pt x="929704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333878">
            <a:off x="17347510" y="1003994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6"/>
                </a:lnTo>
                <a:lnTo>
                  <a:pt x="0" y="80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29"/>
          <p:cNvGrpSpPr/>
          <p:nvPr/>
        </p:nvGrpSpPr>
        <p:grpSpPr>
          <a:xfrm>
            <a:off x="2910783" y="6188288"/>
            <a:ext cx="14556717" cy="1320692"/>
            <a:chOff x="1961226" y="6140471"/>
            <a:chExt cx="14556717" cy="1320692"/>
          </a:xfrm>
        </p:grpSpPr>
        <p:sp>
          <p:nvSpPr>
            <p:cNvPr id="23" name="TextBox 6"/>
            <p:cNvSpPr txBox="1"/>
            <p:nvPr/>
          </p:nvSpPr>
          <p:spPr>
            <a:xfrm>
              <a:off x="3941493" y="6545967"/>
              <a:ext cx="12576450" cy="577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vi-VN" sz="4500">
                  <a:solidFill>
                    <a:srgbClr val="FEF3C6"/>
                  </a:solidFill>
                  <a:cs typeface="Arial" panose="020B0604020202020204" pitchFamily="34" charset="0"/>
                </a:rPr>
                <a:t>Phương trình bậc nhất một ẩn</a:t>
              </a:r>
              <a:endParaRPr lang="en-US" sz="4500">
                <a:solidFill>
                  <a:srgbClr val="FEF3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961226" y="6140471"/>
              <a:ext cx="1373820" cy="1320692"/>
              <a:chOff x="1982133" y="3946086"/>
              <a:chExt cx="1373820" cy="1320692"/>
            </a:xfrm>
          </p:grpSpPr>
          <p:grpSp>
            <p:nvGrpSpPr>
              <p:cNvPr id="25" name="Group 7"/>
              <p:cNvGrpSpPr/>
              <p:nvPr/>
            </p:nvGrpSpPr>
            <p:grpSpPr>
              <a:xfrm>
                <a:off x="1982133" y="3946086"/>
                <a:ext cx="1373820" cy="1320692"/>
                <a:chOff x="11356" y="-8050"/>
                <a:chExt cx="812800" cy="812800"/>
              </a:xfrm>
            </p:grpSpPr>
            <p:sp>
              <p:nvSpPr>
                <p:cNvPr id="27" name="Freeform 8"/>
                <p:cNvSpPr/>
                <p:nvPr/>
              </p:nvSpPr>
              <p:spPr>
                <a:xfrm>
                  <a:off x="11356" y="-805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</p:spPr>
            </p:sp>
            <p:sp>
              <p:nvSpPr>
                <p:cNvPr id="28" name="TextBox 9"/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sp>
            <p:nvSpPr>
              <p:cNvPr id="26" name="TextBox 10"/>
              <p:cNvSpPr txBox="1"/>
              <p:nvPr/>
            </p:nvSpPr>
            <p:spPr>
              <a:xfrm>
                <a:off x="2009209" y="4369610"/>
                <a:ext cx="1319668" cy="7864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915"/>
                  </a:lnSpc>
                </a:pPr>
                <a:r>
                  <a:rPr lang="en-US" sz="7500" b="1" smtClean="0">
                    <a:solidFill>
                      <a:srgbClr val="49532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</a:t>
                </a:r>
                <a:endParaRPr lang="en-US" sz="7500" b="1">
                  <a:solidFill>
                    <a:srgbClr val="49532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00139" y="7398246"/>
            <a:ext cx="2521109" cy="2085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325773"/>
            <a:ext cx="17668318" cy="9662443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5615" y="571500"/>
            <a:ext cx="17519985" cy="1295401"/>
            <a:chOff x="668302" y="800100"/>
            <a:chExt cx="17519985" cy="1295401"/>
          </a:xfrm>
        </p:grpSpPr>
        <p:grpSp>
          <p:nvGrpSpPr>
            <p:cNvPr id="29" name="Group 28"/>
            <p:cNvGrpSpPr/>
            <p:nvPr/>
          </p:nvGrpSpPr>
          <p:grpSpPr>
            <a:xfrm>
              <a:off x="668302" y="800100"/>
              <a:ext cx="5458899" cy="1295401"/>
              <a:chOff x="624837" y="718395"/>
              <a:chExt cx="5068977" cy="1295401"/>
            </a:xfrm>
          </p:grpSpPr>
          <p:grpSp>
            <p:nvGrpSpPr>
              <p:cNvPr id="31" name="Group 5"/>
              <p:cNvGrpSpPr/>
              <p:nvPr/>
            </p:nvGrpSpPr>
            <p:grpSpPr>
              <a:xfrm>
                <a:off x="853357" y="718395"/>
                <a:ext cx="4476830" cy="1295401"/>
                <a:chOff x="0" y="-47625"/>
                <a:chExt cx="3890414" cy="432025"/>
              </a:xfrm>
            </p:grpSpPr>
            <p:sp>
              <p:nvSpPr>
                <p:cNvPr id="33" name="Freeform 6"/>
                <p:cNvSpPr/>
                <p:nvPr/>
              </p:nvSpPr>
              <p:spPr>
                <a:xfrm>
                  <a:off x="42515" y="40483"/>
                  <a:ext cx="3847899" cy="343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685" h="343917">
                      <a:moveTo>
                        <a:pt x="60400" y="0"/>
                      </a:moveTo>
                      <a:lnTo>
                        <a:pt x="1661285" y="0"/>
                      </a:lnTo>
                      <a:cubicBezTo>
                        <a:pt x="1694643" y="0"/>
                        <a:pt x="1721685" y="27042"/>
                        <a:pt x="1721685" y="60400"/>
                      </a:cubicBezTo>
                      <a:lnTo>
                        <a:pt x="1721685" y="283516"/>
                      </a:lnTo>
                      <a:cubicBezTo>
                        <a:pt x="1721685" y="316875"/>
                        <a:pt x="1694643" y="343917"/>
                        <a:pt x="1661285" y="343917"/>
                      </a:cubicBezTo>
                      <a:lnTo>
                        <a:pt x="60400" y="343917"/>
                      </a:lnTo>
                      <a:cubicBezTo>
                        <a:pt x="27042" y="343917"/>
                        <a:pt x="0" y="316875"/>
                        <a:pt x="0" y="283516"/>
                      </a:cubicBezTo>
                      <a:lnTo>
                        <a:pt x="0" y="60400"/>
                      </a:lnTo>
                      <a:cubicBezTo>
                        <a:pt x="0" y="27042"/>
                        <a:pt x="27042" y="0"/>
                        <a:pt x="60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  <a:ln w="38100" cap="rnd">
                  <a:solidFill>
                    <a:srgbClr val="495324"/>
                  </a:solidFill>
                  <a:prstDash val="solid"/>
                  <a:round/>
                </a:ln>
              </p:spPr>
            </p:sp>
            <p:sp>
              <p:nvSpPr>
                <p:cNvPr id="34" name="TextBox 7"/>
                <p:cNvSpPr txBox="1"/>
                <p:nvPr/>
              </p:nvSpPr>
              <p:spPr>
                <a:xfrm>
                  <a:off x="0" y="-47625"/>
                  <a:ext cx="1721685" cy="39154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TextBox 12"/>
              <p:cNvSpPr txBox="1"/>
              <p:nvPr/>
            </p:nvSpPr>
            <p:spPr>
              <a:xfrm>
                <a:off x="624837" y="1131479"/>
                <a:ext cx="5068977" cy="67839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ctr">
                  <a:lnSpc>
                    <a:spcPts val="5915"/>
                  </a:lnSpc>
                </a:pPr>
                <a:r>
                  <a:rPr lang="en-US" sz="3800" b="1" smtClean="0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Bài 2 (SGK – tr.43)</a:t>
                </a:r>
                <a:endParaRPr lang="en-US" sz="3800" b="1">
                  <a:solidFill>
                    <a:srgbClr val="495324"/>
                  </a:solidFill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Rectangle 1"/>
            <p:cNvSpPr>
              <a:spLocks noChangeArrowheads="1"/>
            </p:cNvSpPr>
            <p:nvPr/>
          </p:nvSpPr>
          <p:spPr bwMode="auto">
            <a:xfrm>
              <a:off x="5958815" y="1079280"/>
              <a:ext cx="12229472" cy="894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just">
                <a:lnSpc>
                  <a:spcPct val="165000"/>
                </a:lnSpc>
              </a:pPr>
              <a:r>
                <a:rPr lang="es-ES" altLang="en-US" sz="3650" smtClean="0">
                  <a:solidFill>
                    <a:prstClr val="white"/>
                  </a:solidFill>
                  <a:ea typeface="Open Sans"/>
                </a:rPr>
                <a:t>Tìm chỗ sai trong mỗi lời giải sau và giải lại cho đúng:</a:t>
              </a:r>
              <a:endParaRPr kumimoji="0" lang="en-US" altLang="en-US" sz="36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72892">
            <a:off x="-774060" y="602214"/>
            <a:ext cx="2468536" cy="28502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-212558" y="2459897"/>
                <a:ext cx="9144000" cy="678519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65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(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65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65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</m:oMath>
                </a14:m>
                <a:r>
                  <a:rPr lang="en-US" sz="365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65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</m:oMath>
                </a14:m>
                <a:r>
                  <a:rPr lang="en-US" sz="365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65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r>
                      <a:rPr lang="en-US" sz="365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65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  <m:r>
                      <a:rPr lang="en-US" sz="365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65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(−</m:t>
                    </m:r>
                    <m:r>
                      <a:rPr lang="en-US" sz="365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: (−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5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r>
                      <a:rPr lang="en-US" sz="365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65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365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Vậy phương trình có nghiệm </a:t>
                </a:r>
                <a14:m>
                  <m:oMath xmlns:m="http://schemas.openxmlformats.org/officeDocument/2006/math"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5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365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2558" y="2459897"/>
                <a:ext cx="9144000" cy="6785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8719859" y="5143500"/>
            <a:ext cx="838200" cy="533400"/>
          </a:xfrm>
          <a:prstGeom prst="rightArrow">
            <a:avLst/>
          </a:prstGeom>
          <a:solidFill>
            <a:srgbClr val="FEF3C6"/>
          </a:solidFill>
          <a:ln>
            <a:solidFill>
              <a:srgbClr val="FEF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9220200" y="2427005"/>
                <a:ext cx="9144000" cy="7135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65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(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65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65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</m:oMath>
                </a14:m>
                <a:r>
                  <a:rPr lang="en-US" sz="365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650" smtClean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</m:oMath>
                </a14:m>
                <a:r>
                  <a:rPr lang="en-US" sz="365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65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24</m:t>
                    </m:r>
                  </m:oMath>
                </a14:m>
                <a:r>
                  <a:rPr lang="en-US" sz="365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(−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24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: (−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5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365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5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365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5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365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Vậy phương trình có nghiệm </a:t>
                </a:r>
                <a14:m>
                  <m:oMath xmlns:m="http://schemas.openxmlformats.org/officeDocument/2006/math"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5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5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5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365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65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2427005"/>
                <a:ext cx="9144000" cy="7135287"/>
              </a:xfrm>
              <a:prstGeom prst="rect">
                <a:avLst/>
              </a:prstGeom>
              <a:blipFill>
                <a:blip r:embed="rId4"/>
                <a:stretch>
                  <a:fillRect b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3075524" y="3543300"/>
            <a:ext cx="586086" cy="609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682915" y="5218831"/>
            <a:ext cx="586086" cy="609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6" grpId="0"/>
      <p:bldP spid="7" grpId="0" animBg="1"/>
      <p:bldP spid="4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325773"/>
            <a:ext cx="17668318" cy="9662443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5615" y="571500"/>
            <a:ext cx="17519985" cy="1295401"/>
            <a:chOff x="668302" y="800100"/>
            <a:chExt cx="17519985" cy="1295401"/>
          </a:xfrm>
        </p:grpSpPr>
        <p:grpSp>
          <p:nvGrpSpPr>
            <p:cNvPr id="29" name="Group 28"/>
            <p:cNvGrpSpPr/>
            <p:nvPr/>
          </p:nvGrpSpPr>
          <p:grpSpPr>
            <a:xfrm>
              <a:off x="668302" y="800100"/>
              <a:ext cx="5458899" cy="1295401"/>
              <a:chOff x="624837" y="718395"/>
              <a:chExt cx="5068977" cy="1295401"/>
            </a:xfrm>
          </p:grpSpPr>
          <p:grpSp>
            <p:nvGrpSpPr>
              <p:cNvPr id="31" name="Group 5"/>
              <p:cNvGrpSpPr/>
              <p:nvPr/>
            </p:nvGrpSpPr>
            <p:grpSpPr>
              <a:xfrm>
                <a:off x="853357" y="718395"/>
                <a:ext cx="4476830" cy="1295401"/>
                <a:chOff x="0" y="-47625"/>
                <a:chExt cx="3890414" cy="432025"/>
              </a:xfrm>
            </p:grpSpPr>
            <p:sp>
              <p:nvSpPr>
                <p:cNvPr id="33" name="Freeform 6"/>
                <p:cNvSpPr/>
                <p:nvPr/>
              </p:nvSpPr>
              <p:spPr>
                <a:xfrm>
                  <a:off x="42515" y="40483"/>
                  <a:ext cx="3847899" cy="343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685" h="343917">
                      <a:moveTo>
                        <a:pt x="60400" y="0"/>
                      </a:moveTo>
                      <a:lnTo>
                        <a:pt x="1661285" y="0"/>
                      </a:lnTo>
                      <a:cubicBezTo>
                        <a:pt x="1694643" y="0"/>
                        <a:pt x="1721685" y="27042"/>
                        <a:pt x="1721685" y="60400"/>
                      </a:cubicBezTo>
                      <a:lnTo>
                        <a:pt x="1721685" y="283516"/>
                      </a:lnTo>
                      <a:cubicBezTo>
                        <a:pt x="1721685" y="316875"/>
                        <a:pt x="1694643" y="343917"/>
                        <a:pt x="1661285" y="343917"/>
                      </a:cubicBezTo>
                      <a:lnTo>
                        <a:pt x="60400" y="343917"/>
                      </a:lnTo>
                      <a:cubicBezTo>
                        <a:pt x="27042" y="343917"/>
                        <a:pt x="0" y="316875"/>
                        <a:pt x="0" y="283516"/>
                      </a:cubicBezTo>
                      <a:lnTo>
                        <a:pt x="0" y="60400"/>
                      </a:lnTo>
                      <a:cubicBezTo>
                        <a:pt x="0" y="27042"/>
                        <a:pt x="27042" y="0"/>
                        <a:pt x="60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  <a:ln w="38100" cap="rnd">
                  <a:solidFill>
                    <a:srgbClr val="495324"/>
                  </a:solidFill>
                  <a:prstDash val="solid"/>
                  <a:round/>
                </a:ln>
              </p:spPr>
            </p:sp>
            <p:sp>
              <p:nvSpPr>
                <p:cNvPr id="34" name="TextBox 7"/>
                <p:cNvSpPr txBox="1"/>
                <p:nvPr/>
              </p:nvSpPr>
              <p:spPr>
                <a:xfrm>
                  <a:off x="0" y="-47625"/>
                  <a:ext cx="1721685" cy="39154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TextBox 12"/>
              <p:cNvSpPr txBox="1"/>
              <p:nvPr/>
            </p:nvSpPr>
            <p:spPr>
              <a:xfrm>
                <a:off x="624837" y="1131479"/>
                <a:ext cx="5068977" cy="67839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591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4953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Bài 2 (SGK – tr.43)</a:t>
                </a:r>
                <a:endParaRPr kumimoji="0" lang="en-US" sz="3800" b="1" i="0" u="none" strike="noStrike" kern="1200" cap="none" spc="0" normalizeH="0" baseline="0" noProof="0">
                  <a:ln>
                    <a:noFill/>
                  </a:ln>
                  <a:solidFill>
                    <a:srgbClr val="495324"/>
                  </a:solidFill>
                  <a:effectLst/>
                  <a:uLnTx/>
                  <a:uFillTx/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Rectangle 1"/>
            <p:cNvSpPr>
              <a:spLocks noChangeArrowheads="1"/>
            </p:cNvSpPr>
            <p:nvPr/>
          </p:nvSpPr>
          <p:spPr bwMode="auto">
            <a:xfrm>
              <a:off x="5958815" y="1079280"/>
              <a:ext cx="12229472" cy="894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6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365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Open Sans"/>
                  <a:cs typeface="+mn-cs"/>
                </a:rPr>
                <a:t>Tìm chỗ sai trong mỗi lời giải sau và giải lại cho đúng:</a:t>
              </a:r>
              <a:endParaRPr kumimoji="0" lang="en-US" altLang="en-US" sz="36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72892">
            <a:off x="-774060" y="602214"/>
            <a:ext cx="2468536" cy="28502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-95765" y="2542335"/>
                <a:ext cx="9144000" cy="67299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− 18 + 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12 − (5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+ 3)</m:t>
                    </m:r>
                  </m:oMath>
                </a14:m>
                <a:endParaRPr lang="en-US" sz="3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− 18 = 12 − 5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− 3</m:t>
                    </m:r>
                  </m:oMath>
                </a14:m>
                <a:r>
                  <a:rPr lang="en-US" sz="36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+ 5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9 − 18</m:t>
                    </m:r>
                  </m:oMath>
                </a14:m>
                <a:r>
                  <a:rPr lang="en-US" sz="36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=−9</m:t>
                    </m:r>
                  </m:oMath>
                </a14:m>
                <a:r>
                  <a:rPr lang="en-US" sz="36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d>
                      <m:d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e>
                    </m:d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9</m:t>
                    </m:r>
                  </m:oMath>
                </a14:m>
                <a:r>
                  <a:rPr lang="en-US" sz="36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=−1</m:t>
                    </m:r>
                  </m:oMath>
                </a14:m>
                <a:r>
                  <a:rPr lang="en-US" sz="36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Vậy phương trình có nghiệm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=−1</m:t>
                    </m:r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765" y="2542335"/>
                <a:ext cx="9144000" cy="6729984"/>
              </a:xfrm>
              <a:prstGeom prst="rect">
                <a:avLst/>
              </a:prstGeom>
              <a:blipFill>
                <a:blip r:embed="rId3"/>
                <a:stretch>
                  <a:fillRect b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8710376" y="5156994"/>
            <a:ext cx="838200" cy="533400"/>
          </a:xfrm>
          <a:prstGeom prst="rightArrow">
            <a:avLst/>
          </a:prstGeom>
          <a:solidFill>
            <a:srgbClr val="FEF3C6"/>
          </a:solidFill>
          <a:ln>
            <a:solidFill>
              <a:srgbClr val="FEF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41746" y="4723951"/>
            <a:ext cx="586086" cy="609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9324474" y="2542335"/>
                <a:ext cx="9144000" cy="68326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− 18 + 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12 − (5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+ 3)</m:t>
                    </m:r>
                  </m:oMath>
                </a14:m>
                <a:endParaRPr lang="en-US" sz="3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− 18 = 12 − 5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– 3</m:t>
                    </m:r>
                  </m:oMath>
                </a14:m>
                <a:r>
                  <a:rPr lang="en-US" sz="36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+ 5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9 + 18</m:t>
                    </m:r>
                  </m:oMath>
                </a14:m>
                <a:r>
                  <a:rPr lang="en-US" sz="36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27</m:t>
                    </m:r>
                  </m:oMath>
                </a14:m>
                <a:r>
                  <a:rPr lang="en-US" sz="36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27 : 9</m:t>
                    </m:r>
                  </m:oMath>
                </a14:m>
                <a:r>
                  <a:rPr lang="en-US" sz="36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3</m:t>
                    </m:r>
                  </m:oMath>
                </a14:m>
                <a:r>
                  <a:rPr lang="en-US" sz="36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Vậy phương trình có nghiệm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3</m:t>
                    </m:r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474" y="2542335"/>
                <a:ext cx="9144000" cy="6832640"/>
              </a:xfrm>
              <a:prstGeom prst="rect">
                <a:avLst/>
              </a:prstGeom>
              <a:blipFill>
                <a:blip r:embed="rId4"/>
                <a:stretch>
                  <a:fillRect b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64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2118" y="266700"/>
            <a:ext cx="17725198" cy="9717612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chemeClr val="bg1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4400" y="495300"/>
            <a:ext cx="11261298" cy="1174015"/>
            <a:chOff x="914400" y="800100"/>
            <a:chExt cx="11261298" cy="1174015"/>
          </a:xfrm>
        </p:grpSpPr>
        <p:grpSp>
          <p:nvGrpSpPr>
            <p:cNvPr id="12" name="Group 11"/>
            <p:cNvGrpSpPr/>
            <p:nvPr/>
          </p:nvGrpSpPr>
          <p:grpSpPr>
            <a:xfrm>
              <a:off x="914400" y="800100"/>
              <a:ext cx="5674968" cy="1174015"/>
              <a:chOff x="853357" y="718395"/>
              <a:chExt cx="5269612" cy="1174015"/>
            </a:xfrm>
          </p:grpSpPr>
          <p:grpSp>
            <p:nvGrpSpPr>
              <p:cNvPr id="14" name="Group 5"/>
              <p:cNvGrpSpPr/>
              <p:nvPr/>
            </p:nvGrpSpPr>
            <p:grpSpPr>
              <a:xfrm>
                <a:off x="853357" y="718395"/>
                <a:ext cx="5116242" cy="1174015"/>
                <a:chOff x="0" y="-47625"/>
                <a:chExt cx="4446071" cy="391542"/>
              </a:xfrm>
            </p:grpSpPr>
            <p:sp>
              <p:nvSpPr>
                <p:cNvPr id="21" name="Freeform 6"/>
                <p:cNvSpPr/>
                <p:nvPr/>
              </p:nvSpPr>
              <p:spPr>
                <a:xfrm>
                  <a:off x="264836" y="-5350"/>
                  <a:ext cx="4181235" cy="343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685" h="343917">
                      <a:moveTo>
                        <a:pt x="60400" y="0"/>
                      </a:moveTo>
                      <a:lnTo>
                        <a:pt x="1661285" y="0"/>
                      </a:lnTo>
                      <a:cubicBezTo>
                        <a:pt x="1694643" y="0"/>
                        <a:pt x="1721685" y="27042"/>
                        <a:pt x="1721685" y="60400"/>
                      </a:cubicBezTo>
                      <a:lnTo>
                        <a:pt x="1721685" y="283516"/>
                      </a:lnTo>
                      <a:cubicBezTo>
                        <a:pt x="1721685" y="316875"/>
                        <a:pt x="1694643" y="343917"/>
                        <a:pt x="1661285" y="343917"/>
                      </a:cubicBezTo>
                      <a:lnTo>
                        <a:pt x="60400" y="343917"/>
                      </a:lnTo>
                      <a:cubicBezTo>
                        <a:pt x="27042" y="343917"/>
                        <a:pt x="0" y="316875"/>
                        <a:pt x="0" y="283516"/>
                      </a:cubicBezTo>
                      <a:lnTo>
                        <a:pt x="0" y="60400"/>
                      </a:lnTo>
                      <a:cubicBezTo>
                        <a:pt x="0" y="27042"/>
                        <a:pt x="27042" y="0"/>
                        <a:pt x="60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  <a:ln w="38100" cap="rnd">
                  <a:solidFill>
                    <a:srgbClr val="495324"/>
                  </a:solidFill>
                  <a:prstDash val="solid"/>
                  <a:round/>
                </a:ln>
              </p:spPr>
            </p:sp>
            <p:sp>
              <p:nvSpPr>
                <p:cNvPr id="22" name="TextBox 7"/>
                <p:cNvSpPr txBox="1"/>
                <p:nvPr/>
              </p:nvSpPr>
              <p:spPr>
                <a:xfrm>
                  <a:off x="0" y="-47625"/>
                  <a:ext cx="1721685" cy="39154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TextBox 12"/>
              <p:cNvSpPr txBox="1"/>
              <p:nvPr/>
            </p:nvSpPr>
            <p:spPr>
              <a:xfrm>
                <a:off x="1053992" y="1002937"/>
                <a:ext cx="5068977" cy="7566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ctr">
                  <a:lnSpc>
                    <a:spcPts val="5915"/>
                  </a:lnSpc>
                </a:pPr>
                <a:r>
                  <a:rPr lang="en-US" sz="4000" b="1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Bài </a:t>
                </a:r>
                <a:r>
                  <a:rPr lang="en-US" sz="4000" b="1" smtClean="0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3 </a:t>
                </a:r>
                <a:r>
                  <a:rPr lang="en-US" sz="4000" b="1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(SGK – </a:t>
                </a:r>
                <a:r>
                  <a:rPr lang="en-US" sz="4000" b="1" smtClean="0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tr.44)</a:t>
                </a:r>
                <a:endParaRPr lang="en-US" sz="4000" b="1">
                  <a:solidFill>
                    <a:srgbClr val="495324"/>
                  </a:solidFill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6569315" y="892882"/>
              <a:ext cx="5606383" cy="1057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just">
                <a:lnSpc>
                  <a:spcPct val="165000"/>
                </a:lnSpc>
              </a:pPr>
              <a:r>
                <a:rPr lang="en-US" altLang="en-US" sz="3800" smtClean="0">
                  <a:ea typeface="Open Sans"/>
                </a:rPr>
                <a:t>Giải các phương trình:</a:t>
              </a:r>
              <a:endParaRPr lang="es-ES" sz="3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2543" y="8030390"/>
            <a:ext cx="1199482" cy="17263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42335" y="2171896"/>
                <a:ext cx="3208955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8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6</m:t>
                      </m:r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+4=0</m:t>
                      </m:r>
                    </m:oMath>
                  </m:oMathPara>
                </a14:m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335" y="2171896"/>
                <a:ext cx="320895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171835" y="1866900"/>
                <a:ext cx="4001032" cy="1190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fr-FR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fr-FR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fr-FR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835" y="1866900"/>
                <a:ext cx="4001032" cy="11909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166398" y="3543300"/>
                <a:ext cx="4318810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8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−14</m:t>
                      </m:r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28=0</m:t>
                      </m:r>
                    </m:oMath>
                  </m:oMathPara>
                </a14:m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98" y="3543300"/>
                <a:ext cx="4318810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324767" y="3543300"/>
                <a:ext cx="2206886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fr-FR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3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767" y="3543300"/>
                <a:ext cx="2206886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143000" y="4714597"/>
                <a:ext cx="3328475" cy="1190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38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−5=0</m:t>
                      </m:r>
                    </m:oMath>
                  </m:oMathPara>
                </a14:m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14597"/>
                <a:ext cx="3328475" cy="11909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484869" y="4987536"/>
                <a:ext cx="2476191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fr-FR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=15</m:t>
                      </m:r>
                    </m:oMath>
                  </m:oMathPara>
                </a14:m>
                <a:endParaRPr lang="en-US" sz="3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869" y="4987536"/>
                <a:ext cx="2476191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9628509"/>
                  </p:ext>
                </p:extLst>
              </p:nvPr>
            </p:nvGraphicFramePr>
            <p:xfrm>
              <a:off x="1219200" y="6289400"/>
              <a:ext cx="5113422" cy="9448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113422">
                      <a:extLst>
                        <a:ext uri="{9D8B030D-6E8A-4147-A177-3AD203B41FA5}">
                          <a16:colId xmlns:a16="http://schemas.microsoft.com/office/drawing/2014/main" val="182666357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R="30480"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 3</m:t>
                                </m:r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−1=−</m:t>
                                </m:r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+19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295029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9628509"/>
                  </p:ext>
                </p:extLst>
              </p:nvPr>
            </p:nvGraphicFramePr>
            <p:xfrm>
              <a:off x="1219200" y="6289400"/>
              <a:ext cx="5113422" cy="9448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113422">
                      <a:extLst>
                        <a:ext uri="{9D8B030D-6E8A-4147-A177-3AD203B41FA5}">
                          <a16:colId xmlns:a16="http://schemas.microsoft.com/office/drawing/2014/main" val="1826663570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9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29502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-647449" y="7277100"/>
                <a:ext cx="9144000" cy="27238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R="3048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fr-FR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19+1</m:t>
                      </m:r>
                    </m:oMath>
                  </m:oMathPara>
                </a14:m>
                <a:endParaRPr lang="en-US" sz="3800" i="1" smtClean="0">
                  <a:solidFill>
                    <a:srgbClr val="C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30480"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fr-FR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=20</m:t>
                      </m:r>
                    </m:oMath>
                  </m:oMathPara>
                </a14:m>
                <a:endParaRPr lang="en-US" sz="380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lvl="0" algn="just">
                  <a:lnSpc>
                    <a:spcPct val="150000"/>
                  </a:lnSpc>
                </a:pPr>
                <a:r>
                  <a:rPr lang="fr-FR" sz="3800" smtClean="0">
                    <a:solidFill>
                      <a:srgbClr val="C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3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fr-FR" sz="3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3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fr-FR" sz="380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7449" y="7277100"/>
                <a:ext cx="9144000" cy="27238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9780997" y="1866900"/>
                <a:ext cx="6096000" cy="104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3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−2</m:t>
                      </m:r>
                      <m:d>
                        <m:d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−5=</m:t>
                      </m:r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</m:t>
                      </m:r>
                    </m:oMath>
                  </m:oMathPara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997" y="1866900"/>
                <a:ext cx="6096000" cy="10464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1353800" y="2995415"/>
                <a:ext cx="5663262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3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⟺−2</m:t>
                    </m:r>
                    <m:r>
                      <a:rPr lang="fr-FR" sz="3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sz="3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3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sz="3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=4+5+6</m:t>
                    </m:r>
                  </m:oMath>
                </a14:m>
                <a:r>
                  <a:rPr lang="fr-FR" sz="380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−3</m:t>
                      </m:r>
                      <m:r>
                        <a:rPr lang="fr-FR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fr-FR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=15</m:t>
                      </m:r>
                    </m:oMath>
                  </m:oMathPara>
                </a14:m>
                <a:endParaRPr lang="en-US" sz="3800" b="0" smtClean="0">
                  <a:solidFill>
                    <a:srgbClr val="C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fr-FR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=−5</m:t>
                      </m:r>
                    </m:oMath>
                  </m:oMathPara>
                </a14:m>
                <a:endParaRPr lang="en-US" sz="3800">
                  <a:solidFill>
                    <a:srgbClr val="C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0" y="2995415"/>
                <a:ext cx="5663262" cy="27238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6417407"/>
                  </p:ext>
                </p:extLst>
              </p:nvPr>
            </p:nvGraphicFramePr>
            <p:xfrm>
              <a:off x="10167966" y="6283719"/>
              <a:ext cx="6455932" cy="9448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455932">
                      <a:extLst>
                        <a:ext uri="{9D8B030D-6E8A-4147-A177-3AD203B41FA5}">
                          <a16:colId xmlns:a16="http://schemas.microsoft.com/office/drawing/2014/main" val="94376196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R="30480"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 3</m:t>
                                </m:r>
                                <m:d>
                                  <m:dPr>
                                    <m:ctrlP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3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  <m:r>
                                      <a:rPr lang="fr-FR" sz="3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−10</m:t>
                                    </m:r>
                                  </m:e>
                                </m:d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=7(</m:t>
                                </m:r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−10)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02131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6417407"/>
                  </p:ext>
                </p:extLst>
              </p:nvPr>
            </p:nvGraphicFramePr>
            <p:xfrm>
              <a:off x="10167966" y="6283719"/>
              <a:ext cx="6455932" cy="9448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455932">
                      <a:extLst>
                        <a:ext uri="{9D8B030D-6E8A-4147-A177-3AD203B41FA5}">
                          <a16:colId xmlns:a16="http://schemas.microsoft.com/office/drawing/2014/main" val="943761964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13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213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0562650" y="7296477"/>
                <a:ext cx="5434662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3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3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3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3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−7</m:t>
                    </m:r>
                    <m:r>
                      <a:rPr lang="fr-FR" sz="3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3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=−70+3</m:t>
                    </m:r>
                    <m:r>
                      <a:rPr lang="fr-FR" sz="3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380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3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−4</m:t>
                    </m:r>
                    <m:r>
                      <a:rPr lang="fr-FR" sz="3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3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=−40</m:t>
                    </m:r>
                  </m:oMath>
                </a14:m>
                <a:r>
                  <a:rPr lang="fr-FR" sz="380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sz="380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fr-FR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fr-FR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</m:t>
                      </m:r>
                    </m:oMath>
                  </m:oMathPara>
                </a14:m>
                <a:endParaRPr lang="en-US" sz="380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650" y="7296477"/>
                <a:ext cx="5434662" cy="27238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76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6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FEF3C6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800" y="1204614"/>
            <a:ext cx="1528317" cy="16856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428366" y="2721142"/>
                <a:ext cx="6629400" cy="1834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5−3</m:t>
                          </m:r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66" y="2721142"/>
                <a:ext cx="6629400" cy="1834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374999" y="5676900"/>
                <a:ext cx="9144000" cy="18171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=1+</m:t>
                      </m:r>
                      <m:f>
                        <m:f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6+8</m:t>
                          </m:r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en-US" sz="3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99" y="5676900"/>
                <a:ext cx="9144000" cy="18171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914915" y="3267210"/>
                <a:ext cx="11077685" cy="2154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lvl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⟺2</m:t>
                    </m:r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5−3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800">
                    <a:solidFill>
                      <a:srgbClr val="C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⟺10</m:t>
                    </m:r>
                    <m:r>
                      <a:rPr lang="en-US" sz="3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3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=15</m:t>
                    </m:r>
                    <m:r>
                      <a:rPr lang="en-US" sz="3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−9</m:t>
                    </m:r>
                    <m:r>
                      <a:rPr lang="en-US" sz="3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kumimoji="0" lang="en-US" sz="3800" b="0" i="1" u="none" strike="noStrike" kern="120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+9</m:t>
                      </m:r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=15+4⟺</m:t>
                      </m:r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915" y="3267210"/>
                <a:ext cx="11077685" cy="21544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894056" y="6181843"/>
                <a:ext cx="9793744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⟺ 9</m:t>
                      </m:r>
                      <m:d>
                        <m:d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=12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.9+12</m:t>
                      </m:r>
                      <m:d>
                        <m:d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6+8</m:t>
                          </m:r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90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+27=108+72+96</m:t>
                      </m:r>
                      <m:r>
                        <a:rPr kumimoji="0" lang="en-US" sz="3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kumimoji="0" lang="en-US" sz="3800" b="0" i="1" u="none" strike="noStrike" kern="120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056" y="6181843"/>
                <a:ext cx="9793744" cy="20005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6894056" y="7589922"/>
                <a:ext cx="10572360" cy="1829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−96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=108+72−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27⟺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80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056" y="7589922"/>
                <a:ext cx="10572360" cy="18292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1192136" y="1028700"/>
            <a:ext cx="11435924" cy="1221164"/>
            <a:chOff x="914400" y="800100"/>
            <a:chExt cx="11435924" cy="1221164"/>
          </a:xfrm>
        </p:grpSpPr>
        <p:grpSp>
          <p:nvGrpSpPr>
            <p:cNvPr id="23" name="Group 22"/>
            <p:cNvGrpSpPr/>
            <p:nvPr/>
          </p:nvGrpSpPr>
          <p:grpSpPr>
            <a:xfrm>
              <a:off x="914400" y="800100"/>
              <a:ext cx="5574540" cy="1221164"/>
              <a:chOff x="853357" y="718395"/>
              <a:chExt cx="5176358" cy="1221164"/>
            </a:xfrm>
          </p:grpSpPr>
          <p:grpSp>
            <p:nvGrpSpPr>
              <p:cNvPr id="25" name="Group 5"/>
              <p:cNvGrpSpPr/>
              <p:nvPr/>
            </p:nvGrpSpPr>
            <p:grpSpPr>
              <a:xfrm>
                <a:off x="853357" y="718395"/>
                <a:ext cx="5002505" cy="1221164"/>
                <a:chOff x="0" y="-47625"/>
                <a:chExt cx="4347232" cy="407267"/>
              </a:xfrm>
            </p:grpSpPr>
            <p:sp>
              <p:nvSpPr>
                <p:cNvPr id="27" name="Freeform 6"/>
                <p:cNvSpPr/>
                <p:nvPr/>
              </p:nvSpPr>
              <p:spPr>
                <a:xfrm>
                  <a:off x="227487" y="15725"/>
                  <a:ext cx="4119745" cy="343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685" h="343917">
                      <a:moveTo>
                        <a:pt x="60400" y="0"/>
                      </a:moveTo>
                      <a:lnTo>
                        <a:pt x="1661285" y="0"/>
                      </a:lnTo>
                      <a:cubicBezTo>
                        <a:pt x="1694643" y="0"/>
                        <a:pt x="1721685" y="27042"/>
                        <a:pt x="1721685" y="60400"/>
                      </a:cubicBezTo>
                      <a:lnTo>
                        <a:pt x="1721685" y="283516"/>
                      </a:lnTo>
                      <a:cubicBezTo>
                        <a:pt x="1721685" y="316875"/>
                        <a:pt x="1694643" y="343917"/>
                        <a:pt x="1661285" y="343917"/>
                      </a:cubicBezTo>
                      <a:lnTo>
                        <a:pt x="60400" y="343917"/>
                      </a:lnTo>
                      <a:cubicBezTo>
                        <a:pt x="27042" y="343917"/>
                        <a:pt x="0" y="316875"/>
                        <a:pt x="0" y="283516"/>
                      </a:cubicBezTo>
                      <a:lnTo>
                        <a:pt x="0" y="60400"/>
                      </a:lnTo>
                      <a:cubicBezTo>
                        <a:pt x="0" y="27042"/>
                        <a:pt x="27042" y="0"/>
                        <a:pt x="60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  <a:ln w="38100" cap="rnd">
                  <a:solidFill>
                    <a:srgbClr val="495324"/>
                  </a:solidFill>
                  <a:prstDash val="solid"/>
                  <a:round/>
                </a:ln>
              </p:spPr>
            </p:sp>
            <p:sp>
              <p:nvSpPr>
                <p:cNvPr id="28" name="TextBox 7"/>
                <p:cNvSpPr txBox="1"/>
                <p:nvPr/>
              </p:nvSpPr>
              <p:spPr>
                <a:xfrm>
                  <a:off x="0" y="-47625"/>
                  <a:ext cx="1721685" cy="39154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2"/>
              <p:cNvSpPr txBox="1"/>
              <p:nvPr/>
            </p:nvSpPr>
            <p:spPr>
              <a:xfrm>
                <a:off x="960738" y="1066126"/>
                <a:ext cx="5068977" cy="7566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591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4953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Bài </a:t>
                </a:r>
                <a:r>
                  <a:rPr kumimoji="0" lang="en-US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4953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4 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4953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(SGK – </a:t>
                </a:r>
                <a:r>
                  <a:rPr kumimoji="0" lang="en-US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4953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tr.44)</a:t>
                </a:r>
                <a:endPara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495324"/>
                  </a:solidFill>
                  <a:effectLst/>
                  <a:uLnTx/>
                  <a:uFillTx/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6521024" y="1101472"/>
              <a:ext cx="5829300" cy="861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pen Sans"/>
                  <a:cs typeface="+mn-cs"/>
                </a:rPr>
                <a:t>Giải các phương trình: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02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FEF3C6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800" y="1204614"/>
            <a:ext cx="1528317" cy="16856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6644174" y="2171700"/>
                <a:ext cx="5471626" cy="2289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16−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174" y="2171700"/>
                <a:ext cx="5471626" cy="22896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257800" y="4533900"/>
                <a:ext cx="9144000" cy="488274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R="30480" lvl="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⟺5</m:t>
                      </m:r>
                      <m:d>
                        <m:dPr>
                          <m:ctrlP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+5.6.2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</m:t>
                      </m:r>
                      <m:d>
                        <m:dPr>
                          <m:ctrlP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16−</m:t>
                          </m:r>
                          <m: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800" i="1" smtClean="0">
                  <a:solidFill>
                    <a:srgbClr val="C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30480" lvl="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35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−5+60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=96−6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3800" i="1" smtClean="0">
                  <a:solidFill>
                    <a:srgbClr val="C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30480" lvl="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35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+60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=96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lang="en-US" sz="3800" i="1" smtClean="0">
                  <a:solidFill>
                    <a:srgbClr val="C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30480" lvl="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101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=101</m:t>
                      </m:r>
                    </m:oMath>
                  </m:oMathPara>
                </a14:m>
                <a:endParaRPr lang="en-US" sz="380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lvl="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3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       </m:t>
                    </m:r>
                    <m:r>
                      <a:rPr lang="fr-FR" sz="3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380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533900"/>
                <a:ext cx="9144000" cy="4882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1192136" y="1028700"/>
            <a:ext cx="11435924" cy="1221164"/>
            <a:chOff x="914400" y="800100"/>
            <a:chExt cx="11435924" cy="1221164"/>
          </a:xfrm>
        </p:grpSpPr>
        <p:grpSp>
          <p:nvGrpSpPr>
            <p:cNvPr id="23" name="Group 22"/>
            <p:cNvGrpSpPr/>
            <p:nvPr/>
          </p:nvGrpSpPr>
          <p:grpSpPr>
            <a:xfrm>
              <a:off x="914400" y="800100"/>
              <a:ext cx="5574540" cy="1221164"/>
              <a:chOff x="853357" y="718395"/>
              <a:chExt cx="5176358" cy="1221164"/>
            </a:xfrm>
          </p:grpSpPr>
          <p:grpSp>
            <p:nvGrpSpPr>
              <p:cNvPr id="25" name="Group 5"/>
              <p:cNvGrpSpPr/>
              <p:nvPr/>
            </p:nvGrpSpPr>
            <p:grpSpPr>
              <a:xfrm>
                <a:off x="853357" y="718395"/>
                <a:ext cx="5002505" cy="1221164"/>
                <a:chOff x="0" y="-47625"/>
                <a:chExt cx="4347232" cy="407267"/>
              </a:xfrm>
            </p:grpSpPr>
            <p:sp>
              <p:nvSpPr>
                <p:cNvPr id="27" name="Freeform 6"/>
                <p:cNvSpPr/>
                <p:nvPr/>
              </p:nvSpPr>
              <p:spPr>
                <a:xfrm>
                  <a:off x="227487" y="15725"/>
                  <a:ext cx="4119745" cy="343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685" h="343917">
                      <a:moveTo>
                        <a:pt x="60400" y="0"/>
                      </a:moveTo>
                      <a:lnTo>
                        <a:pt x="1661285" y="0"/>
                      </a:lnTo>
                      <a:cubicBezTo>
                        <a:pt x="1694643" y="0"/>
                        <a:pt x="1721685" y="27042"/>
                        <a:pt x="1721685" y="60400"/>
                      </a:cubicBezTo>
                      <a:lnTo>
                        <a:pt x="1721685" y="283516"/>
                      </a:lnTo>
                      <a:cubicBezTo>
                        <a:pt x="1721685" y="316875"/>
                        <a:pt x="1694643" y="343917"/>
                        <a:pt x="1661285" y="343917"/>
                      </a:cubicBezTo>
                      <a:lnTo>
                        <a:pt x="60400" y="343917"/>
                      </a:lnTo>
                      <a:cubicBezTo>
                        <a:pt x="27042" y="343917"/>
                        <a:pt x="0" y="316875"/>
                        <a:pt x="0" y="283516"/>
                      </a:cubicBezTo>
                      <a:lnTo>
                        <a:pt x="0" y="60400"/>
                      </a:lnTo>
                      <a:cubicBezTo>
                        <a:pt x="0" y="27042"/>
                        <a:pt x="27042" y="0"/>
                        <a:pt x="60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  <a:ln w="38100" cap="rnd">
                  <a:solidFill>
                    <a:srgbClr val="495324"/>
                  </a:solidFill>
                  <a:prstDash val="solid"/>
                  <a:round/>
                </a:ln>
              </p:spPr>
            </p:sp>
            <p:sp>
              <p:nvSpPr>
                <p:cNvPr id="28" name="TextBox 7"/>
                <p:cNvSpPr txBox="1"/>
                <p:nvPr/>
              </p:nvSpPr>
              <p:spPr>
                <a:xfrm>
                  <a:off x="0" y="-47625"/>
                  <a:ext cx="1721685" cy="39154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2"/>
              <p:cNvSpPr txBox="1"/>
              <p:nvPr/>
            </p:nvSpPr>
            <p:spPr>
              <a:xfrm>
                <a:off x="960738" y="1066126"/>
                <a:ext cx="5068977" cy="7566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591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4953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Bài </a:t>
                </a:r>
                <a:r>
                  <a:rPr kumimoji="0" lang="en-US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4953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4 </a:t>
                </a: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4953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(SGK – </a:t>
                </a:r>
                <a:r>
                  <a:rPr kumimoji="0" lang="en-US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4953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tr.44)</a:t>
                </a:r>
                <a:endPara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495324"/>
                  </a:solidFill>
                  <a:effectLst/>
                  <a:uLnTx/>
                  <a:uFillTx/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6521024" y="1101472"/>
              <a:ext cx="5829300" cy="861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pen Sans"/>
                  <a:cs typeface="+mn-cs"/>
                </a:rPr>
                <a:t>Giải các phương trình: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42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962400" y="2014910"/>
            <a:ext cx="10201470" cy="5566990"/>
          </a:xfrm>
          <a:custGeom>
            <a:avLst/>
            <a:gdLst/>
            <a:ahLst/>
            <a:cxnLst/>
            <a:rect l="l" t="t" r="r" b="b"/>
            <a:pathLst>
              <a:path w="8844261" h="4984947">
                <a:moveTo>
                  <a:pt x="0" y="0"/>
                </a:moveTo>
                <a:lnTo>
                  <a:pt x="8844261" y="0"/>
                </a:lnTo>
                <a:lnTo>
                  <a:pt x="8844261" y="4984948"/>
                </a:lnTo>
                <a:lnTo>
                  <a:pt x="0" y="4984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157530" y="4428864"/>
            <a:ext cx="9972939" cy="1157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7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 smtClean="0">
                <a:ln>
                  <a:noFill/>
                </a:ln>
                <a:solidFill>
                  <a:srgbClr val="4953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11000" b="1" i="0" u="none" strike="noStrike" kern="1200" cap="none" spc="0" normalizeH="0" noProof="0" smtClean="0">
                <a:ln>
                  <a:noFill/>
                </a:ln>
                <a:solidFill>
                  <a:srgbClr val="4953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DỤNG</a:t>
            </a:r>
            <a:endParaRPr kumimoji="0" lang="en-US" sz="11000" b="1" i="0" u="none" strike="noStrike" kern="1200" cap="none" spc="0" normalizeH="0" baseline="0" noProof="0">
              <a:ln>
                <a:noFill/>
              </a:ln>
              <a:solidFill>
                <a:srgbClr val="4953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17593719">
            <a:off x="16220559" y="48526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800000" flipH="1" flipV="1">
            <a:off x="329500" y="548628"/>
            <a:ext cx="1516158" cy="1801052"/>
          </a:xfrm>
          <a:custGeom>
            <a:avLst/>
            <a:gdLst/>
            <a:ahLst/>
            <a:cxnLst/>
            <a:rect l="l" t="t" r="r" b="b"/>
            <a:pathLst>
              <a:path w="1516158" h="1801052">
                <a:moveTo>
                  <a:pt x="1516158" y="1801052"/>
                </a:moveTo>
                <a:lnTo>
                  <a:pt x="0" y="1801052"/>
                </a:lnTo>
                <a:lnTo>
                  <a:pt x="0" y="0"/>
                </a:lnTo>
                <a:lnTo>
                  <a:pt x="1516158" y="0"/>
                </a:lnTo>
                <a:lnTo>
                  <a:pt x="1516158" y="180105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333878">
            <a:off x="16691792" y="9017324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333878">
            <a:off x="882255" y="835428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4" y="0"/>
                </a:lnTo>
                <a:lnTo>
                  <a:pt x="929704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0692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399" y="471290"/>
            <a:ext cx="17271047" cy="9372600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chemeClr val="bg1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57895" y="723900"/>
            <a:ext cx="15031455" cy="1985159"/>
            <a:chOff x="623330" y="103313"/>
            <a:chExt cx="14063765" cy="1985159"/>
          </a:xfrm>
        </p:grpSpPr>
        <p:grpSp>
          <p:nvGrpSpPr>
            <p:cNvPr id="28" name="Group 27"/>
            <p:cNvGrpSpPr/>
            <p:nvPr/>
          </p:nvGrpSpPr>
          <p:grpSpPr>
            <a:xfrm>
              <a:off x="623330" y="553812"/>
              <a:ext cx="4888742" cy="1420303"/>
              <a:chOff x="583079" y="472107"/>
              <a:chExt cx="4539545" cy="1420303"/>
            </a:xfrm>
          </p:grpSpPr>
          <p:grpSp>
            <p:nvGrpSpPr>
              <p:cNvPr id="30" name="Group 5"/>
              <p:cNvGrpSpPr/>
              <p:nvPr/>
            </p:nvGrpSpPr>
            <p:grpSpPr>
              <a:xfrm>
                <a:off x="650108" y="472107"/>
                <a:ext cx="4392376" cy="1420303"/>
                <a:chOff x="-176625" y="-129764"/>
                <a:chExt cx="3817024" cy="473681"/>
              </a:xfrm>
            </p:grpSpPr>
            <p:sp>
              <p:nvSpPr>
                <p:cNvPr id="32" name="Freeform 6"/>
                <p:cNvSpPr/>
                <p:nvPr/>
              </p:nvSpPr>
              <p:spPr>
                <a:xfrm>
                  <a:off x="-176625" y="-129764"/>
                  <a:ext cx="3817024" cy="343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685" h="343917">
                      <a:moveTo>
                        <a:pt x="60400" y="0"/>
                      </a:moveTo>
                      <a:lnTo>
                        <a:pt x="1661285" y="0"/>
                      </a:lnTo>
                      <a:cubicBezTo>
                        <a:pt x="1694643" y="0"/>
                        <a:pt x="1721685" y="27042"/>
                        <a:pt x="1721685" y="60400"/>
                      </a:cubicBezTo>
                      <a:lnTo>
                        <a:pt x="1721685" y="283516"/>
                      </a:lnTo>
                      <a:cubicBezTo>
                        <a:pt x="1721685" y="316875"/>
                        <a:pt x="1694643" y="343917"/>
                        <a:pt x="1661285" y="343917"/>
                      </a:cubicBezTo>
                      <a:lnTo>
                        <a:pt x="60400" y="343917"/>
                      </a:lnTo>
                      <a:cubicBezTo>
                        <a:pt x="27042" y="343917"/>
                        <a:pt x="0" y="316875"/>
                        <a:pt x="0" y="283516"/>
                      </a:cubicBezTo>
                      <a:lnTo>
                        <a:pt x="0" y="60400"/>
                      </a:lnTo>
                      <a:cubicBezTo>
                        <a:pt x="0" y="27042"/>
                        <a:pt x="27042" y="0"/>
                        <a:pt x="60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  <a:ln w="38100" cap="rnd">
                  <a:solidFill>
                    <a:srgbClr val="495324"/>
                  </a:solidFill>
                  <a:prstDash val="solid"/>
                  <a:round/>
                </a:ln>
              </p:spPr>
            </p:sp>
            <p:sp>
              <p:nvSpPr>
                <p:cNvPr id="34" name="TextBox 7"/>
                <p:cNvSpPr txBox="1"/>
                <p:nvPr/>
              </p:nvSpPr>
              <p:spPr>
                <a:xfrm>
                  <a:off x="0" y="-47625"/>
                  <a:ext cx="1721685" cy="39154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TextBox 12"/>
              <p:cNvSpPr txBox="1"/>
              <p:nvPr/>
            </p:nvSpPr>
            <p:spPr>
              <a:xfrm>
                <a:off x="583079" y="624414"/>
                <a:ext cx="4539545" cy="68717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ctr">
                  <a:lnSpc>
                    <a:spcPts val="5915"/>
                  </a:lnSpc>
                </a:pPr>
                <a:r>
                  <a:rPr lang="en-US" sz="4100" b="1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Bài </a:t>
                </a:r>
                <a:r>
                  <a:rPr lang="en-US" sz="4100" b="1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5</a:t>
                </a:r>
                <a:r>
                  <a:rPr lang="en-US" sz="4100" b="1" smtClean="0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 </a:t>
                </a:r>
                <a:r>
                  <a:rPr lang="en-US" sz="4100" b="1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(SGK – </a:t>
                </a:r>
                <a:r>
                  <a:rPr lang="en-US" sz="4100" b="1" smtClean="0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tr.44)</a:t>
                </a:r>
                <a:endParaRPr lang="en-US" sz="4100" b="1">
                  <a:solidFill>
                    <a:srgbClr val="495324"/>
                  </a:solidFill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Rectangle 1"/>
                <p:cNvSpPr>
                  <a:spLocks noChangeArrowheads="1"/>
                </p:cNvSpPr>
                <p:nvPr/>
              </p:nvSpPr>
              <p:spPr bwMode="auto">
                <a:xfrm>
                  <a:off x="5734708" y="103313"/>
                  <a:ext cx="8952387" cy="19851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en-US" sz="4100">
                      <a:ea typeface="Open Sans"/>
                    </a:rPr>
                    <a:t>Tìm </a:t>
                  </a:r>
                  <a14:m>
                    <m:oMath xmlns:m="http://schemas.openxmlformats.org/officeDocument/2006/math">
                      <m:r>
                        <a:rPr lang="en-US" altLang="en-US" sz="4100" i="1" smtClean="0">
                          <a:latin typeface="Cambria Math" panose="02040503050406030204" pitchFamily="18" charset="0"/>
                          <a:ea typeface="Open Sans"/>
                        </a:rPr>
                        <m:t>𝑥</m:t>
                      </m:r>
                    </m:oMath>
                  </a14:m>
                  <a:r>
                    <a:rPr lang="en-US" altLang="en-US" sz="4100">
                      <a:ea typeface="Open Sans"/>
                    </a:rPr>
                    <a:t>, biết tứ giác </a:t>
                  </a:r>
                  <a14:m>
                    <m:oMath xmlns:m="http://schemas.openxmlformats.org/officeDocument/2006/math">
                      <m:r>
                        <a:rPr lang="en-US" altLang="en-US" sz="4100" i="1" smtClean="0">
                          <a:latin typeface="Cambria Math" panose="02040503050406030204" pitchFamily="18" charset="0"/>
                          <a:ea typeface="Open Sans"/>
                        </a:rPr>
                        <m:t>𝐴𝐵𝐶𝐷</m:t>
                      </m:r>
                    </m:oMath>
                  </a14:m>
                  <a:r>
                    <a:rPr lang="en-US" altLang="en-US" sz="4100">
                      <a:ea typeface="Open Sans"/>
                    </a:rPr>
                    <a:t> ở Hình 2 là hình vuông.</a:t>
                  </a:r>
                  <a:endParaRPr lang="en-US" altLang="en-US" sz="4100" smtClean="0">
                    <a:ea typeface="Open Sans"/>
                  </a:endParaRPr>
                </a:p>
              </p:txBody>
            </p:sp>
          </mc:Choice>
          <mc:Fallback>
            <p:sp>
              <p:nvSpPr>
                <p:cNvPr id="29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34708" y="103313"/>
                  <a:ext cx="8952387" cy="1985159"/>
                </a:xfrm>
                <a:prstGeom prst="rect">
                  <a:avLst/>
                </a:prstGeom>
                <a:blipFill>
                  <a:blip r:embed="rId2"/>
                  <a:stretch>
                    <a:fillRect l="-2358" r="-2358" b="-707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97317">
            <a:off x="1189744" y="8639092"/>
            <a:ext cx="1439824" cy="1662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7307" y="3092112"/>
            <a:ext cx="5313468" cy="482970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1216697" y="3238500"/>
            <a:ext cx="117692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1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100" b="1" i="1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9309443" y="5409747"/>
                <a:ext cx="4991431" cy="4262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fr-FR" sz="4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sz="4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−2=2</m:t>
                    </m:r>
                    <m:r>
                      <a:rPr lang="fr-FR" sz="4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endParaRPr lang="en-US" sz="4100" i="1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41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1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1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41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4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1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8+2</m:t>
                      </m:r>
                    </m:oMath>
                  </m:oMathPara>
                </a14:m>
                <a:endParaRPr lang="en-US" sz="4100" b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100" smtClean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fr-FR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4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endParaRPr lang="en-US" sz="4100" b="0" i="1" smtClean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100" smtClean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1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5.</m:t>
                    </m:r>
                  </m:oMath>
                </a14:m>
                <a:endParaRPr lang="en-US" sz="4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443" y="5409747"/>
                <a:ext cx="4991431" cy="4262705"/>
              </a:xfrm>
              <a:prstGeom prst="rect">
                <a:avLst/>
              </a:prstGeom>
              <a:blipFill>
                <a:blip r:embed="rId6"/>
                <a:stretch>
                  <a:fillRect l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30600" y="8076133"/>
            <a:ext cx="1481186" cy="17275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7020973" y="4457700"/>
                <a:ext cx="9753952" cy="723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4100" smtClean="0">
                    <a:solidFill>
                      <a:prstClr val="black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Do tứ </a:t>
                </a:r>
                <a:r>
                  <a:rPr lang="en-US" altLang="en-US" sz="4100">
                    <a:solidFill>
                      <a:prstClr val="black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giác </a:t>
                </a:r>
                <a14:m>
                  <m:oMath xmlns:m="http://schemas.openxmlformats.org/officeDocument/2006/math">
                    <m:r>
                      <a:rPr lang="en-US" altLang="en-US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Open Sans"/>
                      </a:rPr>
                      <m:t>𝐴𝐵𝐶𝐷</m:t>
                    </m:r>
                  </m:oMath>
                </a14:m>
                <a:r>
                  <a:rPr lang="en-US" altLang="en-US" sz="4100">
                    <a:solidFill>
                      <a:prstClr val="black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 ở Hình 2 là </a:t>
                </a:r>
                <a:r>
                  <a:rPr lang="en-US" altLang="en-US" sz="4100">
                    <a:solidFill>
                      <a:prstClr val="black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hình </a:t>
                </a:r>
                <a:r>
                  <a:rPr lang="en-US" altLang="en-US" sz="4100" smtClean="0">
                    <a:solidFill>
                      <a:prstClr val="black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vuông.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973" y="4457700"/>
                <a:ext cx="9753952" cy="723275"/>
              </a:xfrm>
              <a:prstGeom prst="rect">
                <a:avLst/>
              </a:prstGeom>
              <a:blipFill>
                <a:blip r:embed="rId8"/>
                <a:stretch>
                  <a:fillRect l="-2313" t="-15126" r="-1250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0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2118" y="266700"/>
            <a:ext cx="17725198" cy="9717612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chemeClr val="bg1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7703">
            <a:off x="16711627" y="8508048"/>
            <a:ext cx="1069952" cy="1666532"/>
          </a:xfrm>
          <a:prstGeom prst="rect">
            <a:avLst/>
          </a:prstGeom>
        </p:spPr>
      </p:pic>
      <p:sp>
        <p:nvSpPr>
          <p:cNvPr id="35" name="TextBox 7"/>
          <p:cNvSpPr txBox="1"/>
          <p:nvPr/>
        </p:nvSpPr>
        <p:spPr>
          <a:xfrm>
            <a:off x="980707" y="1030732"/>
            <a:ext cx="2244543" cy="11740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2994" y="1166951"/>
            <a:ext cx="8547806" cy="346667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8613123" y="4674799"/>
            <a:ext cx="11031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8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3800" b="1" i="1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89284" y="5508458"/>
                <a:ext cx="16992600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 vi hình tam giác là: </a:t>
                </a: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+4+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+2+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+5=3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+11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 vi hình chữ nhật là: </a:t>
                </a: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+1+ 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+3) . 2 =(2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+4) . 2=4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endParaRPr lang="en-US" sz="3800" b="0" i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vi-VN" sz="38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hương </a:t>
                </a:r>
                <a:r>
                  <a:rPr lang="vi-VN" sz="3800">
                    <a:solidFill>
                      <a:srgbClr val="000000"/>
                    </a:solidFill>
                    <a:cs typeface="Arial" panose="020B0604020202020204" pitchFamily="34" charset="0"/>
                  </a:rPr>
                  <a:t>trình biểu thị sự bằng nhau của chu vi hình tam giác, hình </a:t>
                </a:r>
                <a:r>
                  <a:rPr lang="vi-VN" sz="3800">
                    <a:solidFill>
                      <a:srgbClr val="000000"/>
                    </a:solidFill>
                    <a:cs typeface="Arial" panose="020B0604020202020204" pitchFamily="34" charset="0"/>
                  </a:rPr>
                  <a:t>chữ </a:t>
                </a:r>
                <a:r>
                  <a:rPr lang="vi-VN" sz="38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nhật</a:t>
                </a:r>
                <a:r>
                  <a:rPr lang="en-US" sz="38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+11=4</m:t>
                      </m:r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+8</m:t>
                      </m:r>
                    </m:oMath>
                  </m:oMathPara>
                </a14:m>
                <a:endParaRPr lang="en-US" sz="3800" i="1" smtClean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=8−11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vi-VN" sz="3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84" y="5508458"/>
                <a:ext cx="16992600" cy="4478149"/>
              </a:xfrm>
              <a:prstGeom prst="rect">
                <a:avLst/>
              </a:prstGeom>
              <a:blipFill>
                <a:blip r:embed="rId5"/>
                <a:stretch>
                  <a:fillRect l="-1184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1"/>
              <p:cNvSpPr>
                <a:spLocks noChangeArrowheads="1"/>
              </p:cNvSpPr>
              <p:nvPr/>
            </p:nvSpPr>
            <p:spPr bwMode="auto">
              <a:xfrm>
                <a:off x="533400" y="342900"/>
                <a:ext cx="8545957" cy="4478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800" b="1">
                    <a:solidFill>
                      <a:srgbClr val="495324"/>
                    </a:solidFill>
                    <a:ea typeface="More Sugar Bold"/>
                    <a:cs typeface="Arial" panose="020B0604020202020204" pitchFamily="34" charset="0"/>
                  </a:rPr>
                  <a:t>Bài 6 (SGK </a:t>
                </a:r>
                <a:r>
                  <a:rPr lang="en-US" sz="3800" b="1">
                    <a:solidFill>
                      <a:srgbClr val="495324"/>
                    </a:solidFill>
                    <a:ea typeface="More Sugar Bold"/>
                    <a:cs typeface="Arial" panose="020B0604020202020204" pitchFamily="34" charset="0"/>
                  </a:rPr>
                  <a:t>– </a:t>
                </a:r>
                <a:r>
                  <a:rPr lang="en-US" sz="3800" b="1" smtClean="0">
                    <a:solidFill>
                      <a:srgbClr val="495324"/>
                    </a:solidFill>
                    <a:ea typeface="More Sugar Bold"/>
                    <a:cs typeface="Arial" panose="020B0604020202020204" pitchFamily="34" charset="0"/>
                  </a:rPr>
                  <a:t>tr.44). </a:t>
                </a:r>
                <a:r>
                  <a:rPr lang="vi-VN" altLang="en-US" sz="3800" smtClean="0">
                    <a:ea typeface="Open Sans"/>
                  </a:rPr>
                  <a:t>Hình </a:t>
                </a:r>
                <a:r>
                  <a:rPr lang="vi-VN" altLang="en-US" sz="3800">
                    <a:ea typeface="Open Sans"/>
                  </a:rPr>
                  <a:t>tam giác và hình chữ nhật ở Hình 3 có cùng chu vi. Viết phương trình biểu thị sự bằng nhau của chu vi hình tam giác, hình chữ nhật đó và tìm </a:t>
                </a:r>
                <a14:m>
                  <m:oMath xmlns:m="http://schemas.openxmlformats.org/officeDocument/2006/math">
                    <m:r>
                      <a:rPr lang="vi-VN" altLang="en-US" sz="3800" i="1" smtClean="0"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</m:oMath>
                </a14:m>
                <a:r>
                  <a:rPr lang="vi-VN" altLang="en-US" sz="3800">
                    <a:ea typeface="Open Sans"/>
                  </a:rPr>
                  <a:t>.</a:t>
                </a:r>
                <a:endParaRPr lang="en-US" altLang="en-US" sz="3800" smtClean="0">
                  <a:ea typeface="Open Sans"/>
                </a:endParaRPr>
              </a:p>
            </p:txBody>
          </p:sp>
        </mc:Choice>
        <mc:Fallback>
          <p:sp>
            <p:nvSpPr>
              <p:cNvPr id="3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42900"/>
                <a:ext cx="8545957" cy="4478149"/>
              </a:xfrm>
              <a:prstGeom prst="rect">
                <a:avLst/>
              </a:prstGeom>
              <a:blipFill>
                <a:blip r:embed="rId6"/>
                <a:stretch>
                  <a:fillRect l="-2355" r="-2355" b="-25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95868" y="647700"/>
            <a:ext cx="863594" cy="76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FEF3C6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4199" y="8026660"/>
            <a:ext cx="1528317" cy="168564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22559" y="874337"/>
            <a:ext cx="16667083" cy="4607983"/>
            <a:chOff x="914400" y="800100"/>
            <a:chExt cx="16667083" cy="4607983"/>
          </a:xfrm>
        </p:grpSpPr>
        <p:grpSp>
          <p:nvGrpSpPr>
            <p:cNvPr id="16" name="Group 15"/>
            <p:cNvGrpSpPr/>
            <p:nvPr/>
          </p:nvGrpSpPr>
          <p:grpSpPr>
            <a:xfrm>
              <a:off x="914400" y="800100"/>
              <a:ext cx="5586572" cy="1174015"/>
              <a:chOff x="853357" y="718395"/>
              <a:chExt cx="5187530" cy="1174015"/>
            </a:xfrm>
          </p:grpSpPr>
          <p:grpSp>
            <p:nvGrpSpPr>
              <p:cNvPr id="18" name="Group 5"/>
              <p:cNvGrpSpPr/>
              <p:nvPr/>
            </p:nvGrpSpPr>
            <p:grpSpPr>
              <a:xfrm>
                <a:off x="853357" y="718395"/>
                <a:ext cx="4993194" cy="1174015"/>
                <a:chOff x="0" y="-47625"/>
                <a:chExt cx="4339141" cy="391542"/>
              </a:xfrm>
            </p:grpSpPr>
            <p:sp>
              <p:nvSpPr>
                <p:cNvPr id="20" name="Freeform 6"/>
                <p:cNvSpPr/>
                <p:nvPr/>
              </p:nvSpPr>
              <p:spPr>
                <a:xfrm>
                  <a:off x="219396" y="-15464"/>
                  <a:ext cx="4119745" cy="343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685" h="343917">
                      <a:moveTo>
                        <a:pt x="60400" y="0"/>
                      </a:moveTo>
                      <a:lnTo>
                        <a:pt x="1661285" y="0"/>
                      </a:lnTo>
                      <a:cubicBezTo>
                        <a:pt x="1694643" y="0"/>
                        <a:pt x="1721685" y="27042"/>
                        <a:pt x="1721685" y="60400"/>
                      </a:cubicBezTo>
                      <a:lnTo>
                        <a:pt x="1721685" y="283516"/>
                      </a:lnTo>
                      <a:cubicBezTo>
                        <a:pt x="1721685" y="316875"/>
                        <a:pt x="1694643" y="343917"/>
                        <a:pt x="1661285" y="343917"/>
                      </a:cubicBezTo>
                      <a:lnTo>
                        <a:pt x="60400" y="343917"/>
                      </a:lnTo>
                      <a:cubicBezTo>
                        <a:pt x="27042" y="343917"/>
                        <a:pt x="0" y="316875"/>
                        <a:pt x="0" y="283516"/>
                      </a:cubicBezTo>
                      <a:lnTo>
                        <a:pt x="0" y="60400"/>
                      </a:lnTo>
                      <a:cubicBezTo>
                        <a:pt x="0" y="27042"/>
                        <a:pt x="27042" y="0"/>
                        <a:pt x="60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  <a:ln w="38100" cap="rnd">
                  <a:solidFill>
                    <a:srgbClr val="495324"/>
                  </a:solidFill>
                  <a:prstDash val="solid"/>
                  <a:round/>
                </a:ln>
              </p:spPr>
            </p:sp>
            <p:sp>
              <p:nvSpPr>
                <p:cNvPr id="21" name="TextBox 7"/>
                <p:cNvSpPr txBox="1"/>
                <p:nvPr/>
              </p:nvSpPr>
              <p:spPr>
                <a:xfrm>
                  <a:off x="0" y="-47625"/>
                  <a:ext cx="1721685" cy="39154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TextBox 12"/>
              <p:cNvSpPr txBox="1"/>
              <p:nvPr/>
            </p:nvSpPr>
            <p:spPr>
              <a:xfrm>
                <a:off x="971910" y="972609"/>
                <a:ext cx="5068977" cy="7566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ctr">
                  <a:lnSpc>
                    <a:spcPts val="5915"/>
                  </a:lnSpc>
                </a:pPr>
                <a:r>
                  <a:rPr lang="en-US" sz="4000" b="1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Bài </a:t>
                </a:r>
                <a:r>
                  <a:rPr lang="en-US" sz="4000" b="1" smtClean="0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7 </a:t>
                </a:r>
                <a:r>
                  <a:rPr lang="en-US" sz="4000" b="1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(SGK – </a:t>
                </a:r>
                <a:r>
                  <a:rPr lang="en-US" sz="4000" b="1" smtClean="0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tr.44)</a:t>
                </a:r>
                <a:endParaRPr lang="en-US" sz="4000" b="1">
                  <a:solidFill>
                    <a:srgbClr val="495324"/>
                  </a:solidFill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"/>
                <p:cNvSpPr>
                  <a:spLocks noChangeArrowheads="1"/>
                </p:cNvSpPr>
                <p:nvPr/>
              </p:nvSpPr>
              <p:spPr bwMode="auto">
                <a:xfrm>
                  <a:off x="1046083" y="1899430"/>
                  <a:ext cx="16535400" cy="35086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 algn="just">
                    <a:lnSpc>
                      <a:spcPct val="150000"/>
                    </a:lnSpc>
                  </a:pPr>
                  <a:r>
                    <a:rPr lang="vi-VN" altLang="en-US" sz="3700">
                      <a:ea typeface="Open Sans"/>
                    </a:rPr>
                    <a:t>Trong phòng thí nghiệm, chị Loan sử dụng cân Roberval để cân: bên đĩa thứ nhất đặt một quả cân nặng </a:t>
                  </a:r>
                  <a14:m>
                    <m:oMath xmlns:m="http://schemas.openxmlformats.org/officeDocument/2006/math">
                      <m:r>
                        <a:rPr lang="vi-VN" altLang="en-US" sz="3700" i="1" smtClean="0">
                          <a:latin typeface="Cambria Math" panose="02040503050406030204" pitchFamily="18" charset="0"/>
                          <a:ea typeface="Open Sans"/>
                        </a:rPr>
                        <m:t>500 </m:t>
                      </m:r>
                      <m:r>
                        <a:rPr lang="vi-VN" altLang="en-US" sz="3700" i="1" smtClean="0">
                          <a:latin typeface="Cambria Math" panose="02040503050406030204" pitchFamily="18" charset="0"/>
                          <a:ea typeface="Open Sans"/>
                        </a:rPr>
                        <m:t>𝑔</m:t>
                      </m:r>
                    </m:oMath>
                  </a14:m>
                  <a:r>
                    <a:rPr lang="vi-VN" altLang="en-US" sz="3700">
                      <a:ea typeface="Open Sans"/>
                    </a:rPr>
                    <a:t>; bên đĩa thứ hai đặt hai vật cùng </a:t>
                  </a:r>
                  <a:r>
                    <a:rPr lang="vi-VN" altLang="en-US" sz="3700">
                      <a:ea typeface="Open Sans"/>
                    </a:rPr>
                    <a:t>cân </a:t>
                  </a:r>
                  <a:r>
                    <a:rPr lang="vi-VN" altLang="en-US" sz="3700" smtClean="0">
                      <a:ea typeface="Open Sans"/>
                    </a:rPr>
                    <a:t>nặng</a:t>
                  </a:r>
                  <a:r>
                    <a:rPr lang="en-US" altLang="en-US" sz="3700" smtClean="0">
                      <a:ea typeface="Open Sans"/>
                    </a:rPr>
                    <a:t>  </a:t>
                  </a:r>
                  <a:r>
                    <a:rPr lang="vi-VN" altLang="en-US" sz="3700" smtClean="0">
                      <a:ea typeface="Open Sans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altLang="en-US" sz="3700" i="1" smtClean="0">
                          <a:latin typeface="Cambria Math" panose="02040503050406030204" pitchFamily="18" charset="0"/>
                          <a:ea typeface="Open Sans"/>
                        </a:rPr>
                        <m:t>𝑥</m:t>
                      </m:r>
                    </m:oMath>
                  </a14:m>
                  <a:r>
                    <a:rPr lang="vi-VN" altLang="en-US" sz="3700">
                      <a:ea typeface="Open Sans"/>
                    </a:rPr>
                    <a:t> (g) và ba quả cân nhỏ, mỗi quả cân đó nặng </a:t>
                  </a:r>
                  <a14:m>
                    <m:oMath xmlns:m="http://schemas.openxmlformats.org/officeDocument/2006/math">
                      <m:r>
                        <a:rPr lang="vi-VN" altLang="en-US" sz="3700" i="1" smtClean="0">
                          <a:latin typeface="Cambria Math" panose="02040503050406030204" pitchFamily="18" charset="0"/>
                          <a:ea typeface="Open Sans"/>
                        </a:rPr>
                        <m:t>50 </m:t>
                      </m:r>
                      <m:r>
                        <a:rPr lang="vi-VN" altLang="en-US" sz="3700" i="1" smtClean="0">
                          <a:latin typeface="Cambria Math" panose="02040503050406030204" pitchFamily="18" charset="0"/>
                          <a:ea typeface="Open Sans"/>
                        </a:rPr>
                        <m:t>𝑔</m:t>
                      </m:r>
                    </m:oMath>
                  </a14:m>
                  <a:r>
                    <a:rPr lang="vi-VN" altLang="en-US" sz="3700">
                      <a:ea typeface="Open Sans"/>
                    </a:rPr>
                    <a:t>. Chị Loan thấy cân thăng bằng. Viết phương trình ẩn </a:t>
                  </a:r>
                  <a14:m>
                    <m:oMath xmlns:m="http://schemas.openxmlformats.org/officeDocument/2006/math">
                      <m:r>
                        <a:rPr lang="vi-VN" altLang="en-US" sz="3700" i="1" smtClean="0">
                          <a:latin typeface="Cambria Math" panose="02040503050406030204" pitchFamily="18" charset="0"/>
                          <a:ea typeface="Open Sans"/>
                        </a:rPr>
                        <m:t>𝑥</m:t>
                      </m:r>
                    </m:oMath>
                  </a14:m>
                  <a:r>
                    <a:rPr lang="vi-VN" altLang="en-US" sz="3700">
                      <a:ea typeface="Open Sans"/>
                    </a:rPr>
                    <a:t> biểu thị sự thăng bằng của cân khi đó.</a:t>
                  </a:r>
                  <a:endParaRPr lang="vi-VN" altLang="en-US" sz="3700">
                    <a:ea typeface="Open Sans"/>
                  </a:endParaRPr>
                </a:p>
              </p:txBody>
            </p:sp>
          </mc:Choice>
          <mc:Fallback>
            <p:sp>
              <p:nvSpPr>
                <p:cNvPr id="17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6083" y="1899430"/>
                  <a:ext cx="16535400" cy="3508653"/>
                </a:xfrm>
                <a:prstGeom prst="rect">
                  <a:avLst/>
                </a:prstGeom>
                <a:blipFill>
                  <a:blip r:embed="rId3"/>
                  <a:stretch>
                    <a:fillRect l="-1143" r="-1143" b="-33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12"/>
          <p:cNvSpPr/>
          <p:nvPr/>
        </p:nvSpPr>
        <p:spPr>
          <a:xfrm>
            <a:off x="8570348" y="5675348"/>
            <a:ext cx="11031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7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3700" b="1" i="1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50231" y="6545485"/>
                <a:ext cx="13427843" cy="2962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7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cân nặng đặt bên đĩa thứ nhất là: </a:t>
                </a:r>
                <a14:m>
                  <m:oMath xmlns:m="http://schemas.openxmlformats.org/officeDocument/2006/math">
                    <m:r>
                      <a:rPr lang="en-US" sz="37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500 (</m:t>
                    </m:r>
                    <m:r>
                      <a:rPr lang="en-US" sz="3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7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7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7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7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cân nặng đặt bên đĩa thứ hai là: </a:t>
                </a:r>
                <a14:m>
                  <m:oMath xmlns:m="http://schemas.openxmlformats.org/officeDocument/2006/math">
                    <m:r>
                      <a:rPr lang="en-US" sz="37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7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7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+3.50=2</m:t>
                    </m:r>
                    <m:r>
                      <a:rPr lang="en-US" sz="37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7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+150 (</m:t>
                    </m:r>
                    <m:r>
                      <a:rPr lang="en-US" sz="37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7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en-US" sz="37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7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7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phương trình: </a:t>
                </a:r>
                <a14:m>
                  <m:oMath xmlns:m="http://schemas.openxmlformats.org/officeDocument/2006/math"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500=2</m:t>
                    </m:r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+150</m:t>
                    </m:r>
                  </m:oMath>
                </a14:m>
                <a:r>
                  <a:rPr lang="en-US" sz="3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7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31" y="6545485"/>
                <a:ext cx="13427843" cy="2962349"/>
              </a:xfrm>
              <a:prstGeom prst="rect">
                <a:avLst/>
              </a:prstGeom>
              <a:blipFill>
                <a:blip r:embed="rId4"/>
                <a:stretch>
                  <a:fillRect l="-1407" b="-3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3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rot="-1333878">
            <a:off x="290745" y="1087040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7"/>
                </a:lnTo>
                <a:lnTo>
                  <a:pt x="0" y="80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3"/>
          <p:cNvGrpSpPr/>
          <p:nvPr/>
        </p:nvGrpSpPr>
        <p:grpSpPr>
          <a:xfrm>
            <a:off x="722559" y="860258"/>
            <a:ext cx="11088441" cy="6531734"/>
            <a:chOff x="914400" y="800100"/>
            <a:chExt cx="11088441" cy="6531734"/>
          </a:xfrm>
        </p:grpSpPr>
        <p:grpSp>
          <p:nvGrpSpPr>
            <p:cNvPr id="25" name="Group 24"/>
            <p:cNvGrpSpPr/>
            <p:nvPr/>
          </p:nvGrpSpPr>
          <p:grpSpPr>
            <a:xfrm>
              <a:off x="914400" y="800100"/>
              <a:ext cx="11088441" cy="1390748"/>
              <a:chOff x="853357" y="718395"/>
              <a:chExt cx="10296408" cy="1390748"/>
            </a:xfrm>
          </p:grpSpPr>
          <p:grpSp>
            <p:nvGrpSpPr>
              <p:cNvPr id="27" name="Group 5"/>
              <p:cNvGrpSpPr/>
              <p:nvPr/>
            </p:nvGrpSpPr>
            <p:grpSpPr>
              <a:xfrm>
                <a:off x="853357" y="718395"/>
                <a:ext cx="10296408" cy="1390748"/>
                <a:chOff x="0" y="-47625"/>
                <a:chExt cx="8947693" cy="463824"/>
              </a:xfrm>
            </p:grpSpPr>
            <p:sp>
              <p:nvSpPr>
                <p:cNvPr id="29" name="Freeform 6"/>
                <p:cNvSpPr/>
                <p:nvPr/>
              </p:nvSpPr>
              <p:spPr>
                <a:xfrm>
                  <a:off x="4336038" y="72282"/>
                  <a:ext cx="4611655" cy="343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685" h="343917">
                      <a:moveTo>
                        <a:pt x="60400" y="0"/>
                      </a:moveTo>
                      <a:lnTo>
                        <a:pt x="1661285" y="0"/>
                      </a:lnTo>
                      <a:cubicBezTo>
                        <a:pt x="1694643" y="0"/>
                        <a:pt x="1721685" y="27042"/>
                        <a:pt x="1721685" y="60400"/>
                      </a:cubicBezTo>
                      <a:lnTo>
                        <a:pt x="1721685" y="283516"/>
                      </a:lnTo>
                      <a:cubicBezTo>
                        <a:pt x="1721685" y="316875"/>
                        <a:pt x="1694643" y="343917"/>
                        <a:pt x="1661285" y="343917"/>
                      </a:cubicBezTo>
                      <a:lnTo>
                        <a:pt x="60400" y="343917"/>
                      </a:lnTo>
                      <a:cubicBezTo>
                        <a:pt x="27042" y="343917"/>
                        <a:pt x="0" y="316875"/>
                        <a:pt x="0" y="283516"/>
                      </a:cubicBezTo>
                      <a:lnTo>
                        <a:pt x="0" y="60400"/>
                      </a:lnTo>
                      <a:cubicBezTo>
                        <a:pt x="0" y="27042"/>
                        <a:pt x="27042" y="0"/>
                        <a:pt x="60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  <a:ln w="38100" cap="rnd">
                  <a:solidFill>
                    <a:srgbClr val="495324"/>
                  </a:solidFill>
                  <a:prstDash val="solid"/>
                  <a:round/>
                </a:ln>
              </p:spPr>
            </p:sp>
            <p:sp>
              <p:nvSpPr>
                <p:cNvPr id="30" name="TextBox 7"/>
                <p:cNvSpPr txBox="1"/>
                <p:nvPr/>
              </p:nvSpPr>
              <p:spPr>
                <a:xfrm>
                  <a:off x="0" y="-47625"/>
                  <a:ext cx="1721685" cy="39154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TextBox 12"/>
              <p:cNvSpPr txBox="1"/>
              <p:nvPr/>
            </p:nvSpPr>
            <p:spPr>
              <a:xfrm>
                <a:off x="5984494" y="1235710"/>
                <a:ext cx="5068977" cy="7566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ctr">
                  <a:lnSpc>
                    <a:spcPts val="5915"/>
                  </a:lnSpc>
                </a:pPr>
                <a:r>
                  <a:rPr lang="en-US" sz="4000" b="1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Bài </a:t>
                </a:r>
                <a:r>
                  <a:rPr lang="en-US" sz="4000" b="1" smtClean="0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8 (SGK </a:t>
                </a:r>
                <a:r>
                  <a:rPr lang="en-US" sz="4000" b="1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– </a:t>
                </a:r>
                <a:r>
                  <a:rPr lang="en-US" sz="4000" b="1" smtClean="0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tr.44)</a:t>
                </a:r>
                <a:endParaRPr lang="en-US" sz="4000" b="1">
                  <a:solidFill>
                    <a:srgbClr val="495324"/>
                  </a:solidFill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Rectangle 1"/>
            <p:cNvSpPr>
              <a:spLocks noChangeArrowheads="1"/>
            </p:cNvSpPr>
            <p:nvPr/>
          </p:nvSpPr>
          <p:spPr bwMode="auto">
            <a:xfrm>
              <a:off x="1109689" y="2438187"/>
              <a:ext cx="9673952" cy="489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just">
                <a:lnSpc>
                  <a:spcPct val="16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vi-VN" altLang="en-US" sz="3900">
                  <a:solidFill>
                    <a:schemeClr val="bg1"/>
                  </a:solidFill>
                  <a:ea typeface="Open Sans"/>
                </a:rPr>
                <a:t>Hình 4 mô tả một đài phun nước. Tốc độ ban đầu của nước là 48 ft/s (ft là một đơn vị đo độ dài với 1 ft = 0,3048 (m). </a:t>
              </a:r>
              <a:r>
                <a:rPr lang="vi-VN" altLang="en-US" sz="3900">
                  <a:solidFill>
                    <a:schemeClr val="bg1"/>
                  </a:solidFill>
                  <a:ea typeface="Open Sans"/>
                </a:rPr>
                <a:t>Tốc </a:t>
              </a:r>
              <a:r>
                <a:rPr lang="vi-VN" altLang="en-US" sz="3900" smtClean="0">
                  <a:solidFill>
                    <a:schemeClr val="bg1"/>
                  </a:solidFill>
                  <a:ea typeface="Open Sans"/>
                </a:rPr>
                <a:t>độ</a:t>
              </a:r>
              <a:r>
                <a:rPr lang="en-US" altLang="en-US" sz="3900" smtClean="0">
                  <a:solidFill>
                    <a:schemeClr val="bg1"/>
                  </a:solidFill>
                  <a:ea typeface="Open Sans"/>
                </a:rPr>
                <a:t>  </a:t>
              </a:r>
              <a:r>
                <a:rPr lang="vi-VN" altLang="en-US" sz="3900" smtClean="0">
                  <a:solidFill>
                    <a:schemeClr val="bg1"/>
                  </a:solidFill>
                  <a:ea typeface="Open Sans"/>
                </a:rPr>
                <a:t> </a:t>
              </a:r>
              <a:r>
                <a:rPr lang="vi-VN" altLang="en-US" sz="3900">
                  <a:solidFill>
                    <a:schemeClr val="bg1"/>
                  </a:solidFill>
                  <a:ea typeface="Open Sans"/>
                </a:rPr>
                <a:t>v (ft/s) của nước tại thời điểm t (s) được cho bởi công thức: v = 48 ‒ 32t</a:t>
              </a:r>
              <a:r>
                <a:rPr lang="vi-VN" altLang="en-US" sz="3900">
                  <a:solidFill>
                    <a:schemeClr val="bg1"/>
                  </a:solidFill>
                  <a:ea typeface="Open Sans"/>
                </a:rPr>
                <a:t>. </a:t>
              </a:r>
              <a:endParaRPr lang="vi-VN" altLang="en-US" sz="3900">
                <a:solidFill>
                  <a:schemeClr val="bg1"/>
                </a:solidFill>
                <a:ea typeface="Open San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77984" y="-2756"/>
            <a:ext cx="2334970" cy="2347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9000" y="2993858"/>
            <a:ext cx="6267276" cy="419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7848" y="7412664"/>
            <a:ext cx="1639842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6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altLang="en-US" sz="3900">
                <a:solidFill>
                  <a:prstClr val="white"/>
                </a:solidFill>
                <a:ea typeface="Open Sans"/>
              </a:rPr>
              <a:t>Tìm thời gian để nước đi từ mặt đài phun nước đến khi đạt được độ cao tối đa.</a:t>
            </a:r>
            <a:endParaRPr lang="vi-VN" altLang="en-US" sz="3900">
              <a:solidFill>
                <a:prstClr val="white"/>
              </a:solidFill>
              <a:ea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579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105526" y="1247906"/>
            <a:ext cx="13946378" cy="5208588"/>
            <a:chOff x="2630755" y="1523304"/>
            <a:chExt cx="13004315" cy="5208588"/>
          </a:xfrm>
        </p:grpSpPr>
        <p:grpSp>
          <p:nvGrpSpPr>
            <p:cNvPr id="11" name="Group 11"/>
            <p:cNvGrpSpPr/>
            <p:nvPr/>
          </p:nvGrpSpPr>
          <p:grpSpPr>
            <a:xfrm>
              <a:off x="2649454" y="1523304"/>
              <a:ext cx="12985616" cy="5208588"/>
              <a:chOff x="0" y="0"/>
              <a:chExt cx="1339882" cy="26315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339882" cy="263151"/>
              </a:xfrm>
              <a:custGeom>
                <a:avLst/>
                <a:gdLst/>
                <a:ahLst/>
                <a:cxnLst/>
                <a:rect l="l" t="t" r="r" b="b"/>
                <a:pathLst>
                  <a:path w="1339882" h="263151">
                    <a:moveTo>
                      <a:pt x="77611" y="0"/>
                    </a:moveTo>
                    <a:lnTo>
                      <a:pt x="1262270" y="0"/>
                    </a:lnTo>
                    <a:cubicBezTo>
                      <a:pt x="1282854" y="0"/>
                      <a:pt x="1302595" y="8177"/>
                      <a:pt x="1317150" y="22732"/>
                    </a:cubicBezTo>
                    <a:cubicBezTo>
                      <a:pt x="1331705" y="37287"/>
                      <a:pt x="1339882" y="57028"/>
                      <a:pt x="1339882" y="77611"/>
                    </a:cubicBezTo>
                    <a:lnTo>
                      <a:pt x="1339882" y="185539"/>
                    </a:lnTo>
                    <a:cubicBezTo>
                      <a:pt x="1339882" y="206123"/>
                      <a:pt x="1331705" y="225864"/>
                      <a:pt x="1317150" y="240419"/>
                    </a:cubicBezTo>
                    <a:cubicBezTo>
                      <a:pt x="1302595" y="254974"/>
                      <a:pt x="1282854" y="263151"/>
                      <a:pt x="1262270" y="263151"/>
                    </a:cubicBezTo>
                    <a:lnTo>
                      <a:pt x="77611" y="263151"/>
                    </a:lnTo>
                    <a:cubicBezTo>
                      <a:pt x="57028" y="263151"/>
                      <a:pt x="37287" y="254974"/>
                      <a:pt x="22732" y="240419"/>
                    </a:cubicBezTo>
                    <a:cubicBezTo>
                      <a:pt x="8177" y="225864"/>
                      <a:pt x="0" y="206123"/>
                      <a:pt x="0" y="185539"/>
                    </a:cubicBezTo>
                    <a:lnTo>
                      <a:pt x="0" y="77611"/>
                    </a:lnTo>
                    <a:cubicBezTo>
                      <a:pt x="0" y="57028"/>
                      <a:pt x="8177" y="37287"/>
                      <a:pt x="22732" y="22732"/>
                    </a:cubicBezTo>
                    <a:cubicBezTo>
                      <a:pt x="37287" y="8177"/>
                      <a:pt x="57028" y="0"/>
                      <a:pt x="77611" y="0"/>
                    </a:cubicBezTo>
                    <a:close/>
                  </a:path>
                </a:pathLst>
              </a:custGeom>
              <a:solidFill>
                <a:srgbClr val="768732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339882" cy="310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2630755" y="2053917"/>
              <a:ext cx="12985616" cy="3634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8000" b="1" smtClean="0">
                  <a:solidFill>
                    <a:srgbClr val="FEF3C6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I. </a:t>
              </a:r>
              <a:r>
                <a:rPr lang="en-US" sz="8000" b="1" smtClean="0">
                  <a:solidFill>
                    <a:srgbClr val="FEF3C6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MỞ ĐẦU VỀ 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8000" b="1" smtClean="0">
                  <a:solidFill>
                    <a:srgbClr val="FEF3C6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PHƯƠNG TRÌNH MỘT ẨN</a:t>
              </a:r>
              <a:endParaRPr lang="en-US" sz="8000">
                <a:solidFill>
                  <a:srgbClr val="FEF3C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 rot="-1333878">
            <a:off x="14981474" y="5846665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1333878">
            <a:off x="2075448" y="1350921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6"/>
                </a:lnTo>
                <a:lnTo>
                  <a:pt x="0" y="80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77098" y="8267700"/>
            <a:ext cx="6423285" cy="1597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rot="-1333878">
            <a:off x="290745" y="1087040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7"/>
                </a:lnTo>
                <a:lnTo>
                  <a:pt x="0" y="80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7"/>
          <p:cNvSpPr txBox="1"/>
          <p:nvPr/>
        </p:nvSpPr>
        <p:spPr>
          <a:xfrm>
            <a:off x="722559" y="821566"/>
            <a:ext cx="2133601" cy="117401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92407" y="1113592"/>
            <a:ext cx="110318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800" b="1" i="1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3800" b="1" i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752600" y="2180183"/>
                <a:ext cx="14894146" cy="7001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nước đạt độ cao tối đa thì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𝑓𝑡</m:t>
                    </m:r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 phương trình:</a:t>
                </a:r>
                <a:r>
                  <a:rPr lang="en-US" sz="380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48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32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smtClean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				 </a:t>
                </a:r>
                <a14:m>
                  <m:oMath xmlns:m="http://schemas.openxmlformats.org/officeDocument/2006/math">
                    <m:r>
                      <a:rPr lang="fr-FR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32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−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48</m:t>
                    </m:r>
                  </m:oMath>
                </a14:m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smtClean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				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−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48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(−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32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smtClean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					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thời gian cần để nước đi từ mặt đài phun nước đến khi đạt được độ cao tối đa là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180183"/>
                <a:ext cx="14894146" cy="7001917"/>
              </a:xfrm>
              <a:prstGeom prst="rect">
                <a:avLst/>
              </a:prstGeom>
              <a:blipFill>
                <a:blip r:embed="rId12"/>
                <a:stretch>
                  <a:fillRect l="-1351" r="-1310" b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577984" y="-2756"/>
            <a:ext cx="2334970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0761" y="363759"/>
            <a:ext cx="17620355" cy="9580341"/>
            <a:chOff x="0" y="0"/>
            <a:chExt cx="4474510" cy="23656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510" cy="2365621"/>
            </a:xfrm>
            <a:custGeom>
              <a:avLst/>
              <a:gdLst/>
              <a:ahLst/>
              <a:cxnLst/>
              <a:rect l="l" t="t" r="r" b="b"/>
              <a:pathLst>
                <a:path w="4474510" h="2365621">
                  <a:moveTo>
                    <a:pt x="0" y="0"/>
                  </a:moveTo>
                  <a:lnTo>
                    <a:pt x="4474510" y="0"/>
                  </a:lnTo>
                  <a:lnTo>
                    <a:pt x="4474510" y="2365621"/>
                  </a:lnTo>
                  <a:lnTo>
                    <a:pt x="0" y="2365621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474510" cy="2413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77742" y="952500"/>
            <a:ext cx="8778558" cy="1507096"/>
            <a:chOff x="4648157" y="1295248"/>
            <a:chExt cx="8778558" cy="1507096"/>
          </a:xfrm>
        </p:grpSpPr>
        <p:grpSp>
          <p:nvGrpSpPr>
            <p:cNvPr id="5" name="Group 5"/>
            <p:cNvGrpSpPr/>
            <p:nvPr/>
          </p:nvGrpSpPr>
          <p:grpSpPr>
            <a:xfrm>
              <a:off x="4648157" y="1295248"/>
              <a:ext cx="8778558" cy="1507096"/>
              <a:chOff x="-323248" y="-47625"/>
              <a:chExt cx="2312048" cy="39693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323248" y="-6550"/>
                <a:ext cx="2312048" cy="355856"/>
              </a:xfrm>
              <a:custGeom>
                <a:avLst/>
                <a:gdLst/>
                <a:ahLst/>
                <a:cxnLst/>
                <a:rect l="l" t="t" r="r" b="b"/>
                <a:pathLst>
                  <a:path w="1721685" h="343917">
                    <a:moveTo>
                      <a:pt x="60400" y="0"/>
                    </a:moveTo>
                    <a:lnTo>
                      <a:pt x="1661285" y="0"/>
                    </a:lnTo>
                    <a:cubicBezTo>
                      <a:pt x="1694643" y="0"/>
                      <a:pt x="1721685" y="27042"/>
                      <a:pt x="1721685" y="60400"/>
                    </a:cubicBezTo>
                    <a:lnTo>
                      <a:pt x="1721685" y="283516"/>
                    </a:lnTo>
                    <a:cubicBezTo>
                      <a:pt x="1721685" y="316875"/>
                      <a:pt x="1694643" y="343917"/>
                      <a:pt x="1661285" y="343917"/>
                    </a:cubicBezTo>
                    <a:lnTo>
                      <a:pt x="60400" y="343917"/>
                    </a:lnTo>
                    <a:cubicBezTo>
                      <a:pt x="27042" y="343917"/>
                      <a:pt x="0" y="316875"/>
                      <a:pt x="0" y="283516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FEF3C6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1721685" cy="391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4861201" y="1855663"/>
              <a:ext cx="8383346" cy="757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5915"/>
                </a:lnSpc>
              </a:pPr>
              <a:r>
                <a:rPr lang="vi-VN" sz="6000" b="1">
                  <a:solidFill>
                    <a:srgbClr val="495324"/>
                  </a:solidFill>
                  <a:cs typeface="Arial" panose="020B0604020202020204" pitchFamily="34" charset="0"/>
                </a:rPr>
                <a:t>HƯỚNG DẪN VỀ NHÀ</a:t>
              </a: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4953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Freeform 33"/>
          <p:cNvSpPr/>
          <p:nvPr/>
        </p:nvSpPr>
        <p:spPr>
          <a:xfrm rot="-1333878">
            <a:off x="17083421" y="8666065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-1333878">
            <a:off x="569317" y="879865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7"/>
                </a:lnTo>
                <a:lnTo>
                  <a:pt x="0" y="80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760" y="5448300"/>
            <a:ext cx="5249473" cy="44017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00800" y="3204293"/>
            <a:ext cx="10668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FEF3C6"/>
              </a:buClr>
              <a:buFont typeface="Wingdings" panose="05000000000000000000" pitchFamily="2" charset="2"/>
              <a:buChar char="q"/>
              <a:defRPr/>
            </a:pPr>
            <a:r>
              <a:rPr lang="pt-BR" sz="4100" kern="0">
                <a:solidFill>
                  <a:srgbClr val="FEF3C6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</a:t>
            </a:r>
            <a:r>
              <a:rPr lang="pt-BR" sz="4100" kern="0" smtClean="0">
                <a:solidFill>
                  <a:srgbClr val="FEF3C6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kiến </a:t>
            </a:r>
            <a:r>
              <a:rPr lang="pt-BR" sz="4100" kern="0">
                <a:solidFill>
                  <a:srgbClr val="FEF3C6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thức </a:t>
            </a:r>
            <a:r>
              <a:rPr lang="pt-BR" sz="4100" kern="0" smtClean="0">
                <a:solidFill>
                  <a:srgbClr val="FEF3C6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 bài</a:t>
            </a:r>
          </a:p>
          <a:p>
            <a:pPr marL="571500" lvl="0" indent="-5715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FEF3C6"/>
              </a:buClr>
              <a:buFont typeface="Wingdings" panose="05000000000000000000" pitchFamily="2" charset="2"/>
              <a:buChar char="q"/>
              <a:defRPr/>
            </a:pPr>
            <a:r>
              <a:rPr lang="pt-BR" sz="4100" kern="0">
                <a:solidFill>
                  <a:srgbClr val="FEF3C6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Hoàn thành các bài tập trong SBT </a:t>
            </a:r>
            <a:endParaRPr lang="pt-BR" sz="4100" kern="0" smtClean="0">
              <a:solidFill>
                <a:srgbClr val="FEF3C6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571500" lvl="0" indent="-5715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FEF3C6"/>
              </a:buClr>
              <a:buFont typeface="Wingdings" panose="05000000000000000000" pitchFamily="2" charset="2"/>
              <a:buChar char="q"/>
              <a:defRPr/>
            </a:pPr>
            <a:r>
              <a:rPr lang="vi-VN" sz="4100" kern="0">
                <a:solidFill>
                  <a:srgbClr val="FEF3C6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 bị trước </a:t>
            </a:r>
            <a:r>
              <a:rPr lang="vi-VN" sz="4100" b="1" kern="0" smtClean="0">
                <a:solidFill>
                  <a:srgbClr val="FEF3C6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</a:t>
            </a:r>
            <a:r>
              <a:rPr lang="vi-VN" sz="4100" b="1" kern="0">
                <a:solidFill>
                  <a:srgbClr val="FEF3C6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2. Ứng dụng của phương trình bậc nhất một ẩn</a:t>
            </a:r>
            <a:endParaRPr lang="pt-BR" sz="4100" b="1" kern="0">
              <a:solidFill>
                <a:srgbClr val="FEF3C6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45484" y="574696"/>
            <a:ext cx="17197032" cy="9137608"/>
            <a:chOff x="545484" y="574696"/>
            <a:chExt cx="17197032" cy="9137608"/>
          </a:xfrm>
        </p:grpSpPr>
        <p:grpSp>
          <p:nvGrpSpPr>
            <p:cNvPr id="2" name="Group 2"/>
            <p:cNvGrpSpPr/>
            <p:nvPr/>
          </p:nvGrpSpPr>
          <p:grpSpPr>
            <a:xfrm>
              <a:off x="545484" y="574696"/>
              <a:ext cx="17197032" cy="9137608"/>
              <a:chOff x="0" y="0"/>
              <a:chExt cx="4529259" cy="240661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529259" cy="2406613"/>
              </a:xfrm>
              <a:custGeom>
                <a:avLst/>
                <a:gdLst/>
                <a:ahLst/>
                <a:cxnLst/>
                <a:rect l="l" t="t" r="r" b="b"/>
                <a:pathLst>
                  <a:path w="4529259" h="2406613">
                    <a:moveTo>
                      <a:pt x="0" y="0"/>
                    </a:moveTo>
                    <a:lnTo>
                      <a:pt x="4529259" y="0"/>
                    </a:lnTo>
                    <a:lnTo>
                      <a:pt x="4529259" y="2406613"/>
                    </a:lnTo>
                    <a:lnTo>
                      <a:pt x="0" y="2406613"/>
                    </a:lnTo>
                    <a:close/>
                  </a:path>
                </a:pathLst>
              </a:custGeom>
              <a:solidFill>
                <a:srgbClr val="768732"/>
              </a:solidFill>
              <a:ln w="123825" cap="sq">
                <a:solidFill>
                  <a:srgbClr val="495324"/>
                </a:solidFill>
                <a:prstDash val="solid"/>
                <a:miter/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4529259" cy="24542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" name="Freeform 5"/>
            <p:cNvSpPr/>
            <p:nvPr/>
          </p:nvSpPr>
          <p:spPr>
            <a:xfrm rot="-6316925" flipH="1" flipV="1">
              <a:off x="1124285" y="1352834"/>
              <a:ext cx="2827062" cy="3358280"/>
            </a:xfrm>
            <a:custGeom>
              <a:avLst/>
              <a:gdLst/>
              <a:ahLst/>
              <a:cxnLst/>
              <a:rect l="l" t="t" r="r" b="b"/>
              <a:pathLst>
                <a:path w="2827062" h="3358280">
                  <a:moveTo>
                    <a:pt x="2827062" y="3358280"/>
                  </a:moveTo>
                  <a:lnTo>
                    <a:pt x="0" y="3358280"/>
                  </a:lnTo>
                  <a:lnTo>
                    <a:pt x="0" y="0"/>
                  </a:lnTo>
                  <a:lnTo>
                    <a:pt x="2827062" y="0"/>
                  </a:lnTo>
                  <a:lnTo>
                    <a:pt x="2827062" y="335828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6316925">
              <a:off x="13889133" y="6556475"/>
              <a:ext cx="2797432" cy="3323083"/>
            </a:xfrm>
            <a:custGeom>
              <a:avLst/>
              <a:gdLst/>
              <a:ahLst/>
              <a:cxnLst/>
              <a:rect l="l" t="t" r="r" b="b"/>
              <a:pathLst>
                <a:path w="2797432" h="3323083">
                  <a:moveTo>
                    <a:pt x="0" y="0"/>
                  </a:moveTo>
                  <a:lnTo>
                    <a:pt x="2797432" y="0"/>
                  </a:lnTo>
                  <a:lnTo>
                    <a:pt x="2797432" y="3323083"/>
                  </a:lnTo>
                  <a:lnTo>
                    <a:pt x="0" y="3323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333878">
              <a:off x="16138233" y="4305313"/>
              <a:ext cx="929705" cy="1065564"/>
            </a:xfrm>
            <a:custGeom>
              <a:avLst/>
              <a:gdLst/>
              <a:ahLst/>
              <a:cxnLst/>
              <a:rect l="l" t="t" r="r" b="b"/>
              <a:pathLst>
                <a:path w="929705" h="1065564">
                  <a:moveTo>
                    <a:pt x="0" y="0"/>
                  </a:moveTo>
                  <a:lnTo>
                    <a:pt x="929705" y="0"/>
                  </a:lnTo>
                  <a:lnTo>
                    <a:pt x="929705" y="1065564"/>
                  </a:lnTo>
                  <a:lnTo>
                    <a:pt x="0" y="1065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-1333878">
              <a:off x="882255" y="8354287"/>
              <a:ext cx="929705" cy="1065564"/>
            </a:xfrm>
            <a:custGeom>
              <a:avLst/>
              <a:gdLst/>
              <a:ahLst/>
              <a:cxnLst/>
              <a:rect l="l" t="t" r="r" b="b"/>
              <a:pathLst>
                <a:path w="929705" h="1065564">
                  <a:moveTo>
                    <a:pt x="0" y="0"/>
                  </a:moveTo>
                  <a:lnTo>
                    <a:pt x="929704" y="0"/>
                  </a:lnTo>
                  <a:lnTo>
                    <a:pt x="929704" y="1065564"/>
                  </a:lnTo>
                  <a:lnTo>
                    <a:pt x="0" y="1065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-1333878">
              <a:off x="5330773" y="1328867"/>
              <a:ext cx="702822" cy="805526"/>
            </a:xfrm>
            <a:custGeom>
              <a:avLst/>
              <a:gdLst/>
              <a:ahLst/>
              <a:cxnLst/>
              <a:rect l="l" t="t" r="r" b="b"/>
              <a:pathLst>
                <a:path w="702822" h="805526">
                  <a:moveTo>
                    <a:pt x="0" y="0"/>
                  </a:moveTo>
                  <a:lnTo>
                    <a:pt x="702821" y="0"/>
                  </a:lnTo>
                  <a:lnTo>
                    <a:pt x="702821" y="805527"/>
                  </a:lnTo>
                  <a:lnTo>
                    <a:pt x="0" y="805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5"/>
            <p:cNvSpPr/>
            <p:nvPr/>
          </p:nvSpPr>
          <p:spPr>
            <a:xfrm>
              <a:off x="3437547" y="1462885"/>
              <a:ext cx="12378378" cy="7262015"/>
            </a:xfrm>
            <a:custGeom>
              <a:avLst/>
              <a:gdLst/>
              <a:ahLst/>
              <a:cxnLst/>
              <a:rect l="l" t="t" r="r" b="b"/>
              <a:pathLst>
                <a:path w="12016428" h="6226694">
                  <a:moveTo>
                    <a:pt x="0" y="0"/>
                  </a:moveTo>
                  <a:lnTo>
                    <a:pt x="12016428" y="0"/>
                  </a:lnTo>
                  <a:lnTo>
                    <a:pt x="12016428" y="6226695"/>
                  </a:lnTo>
                  <a:lnTo>
                    <a:pt x="0" y="6226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6"/>
            <p:cNvSpPr/>
            <p:nvPr/>
          </p:nvSpPr>
          <p:spPr>
            <a:xfrm>
              <a:off x="2599348" y="1462885"/>
              <a:ext cx="12852448" cy="7136427"/>
            </a:xfrm>
            <a:custGeom>
              <a:avLst/>
              <a:gdLst/>
              <a:ahLst/>
              <a:cxnLst/>
              <a:rect l="l" t="t" r="r" b="b"/>
              <a:pathLst>
                <a:path w="11531697" h="5975516">
                  <a:moveTo>
                    <a:pt x="0" y="0"/>
                  </a:moveTo>
                  <a:lnTo>
                    <a:pt x="11531698" y="0"/>
                  </a:lnTo>
                  <a:lnTo>
                    <a:pt x="11531698" y="5975516"/>
                  </a:lnTo>
                  <a:lnTo>
                    <a:pt x="0" y="5975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8"/>
            <p:cNvSpPr txBox="1"/>
            <p:nvPr/>
          </p:nvSpPr>
          <p:spPr>
            <a:xfrm>
              <a:off x="2886577" y="2533095"/>
              <a:ext cx="12496240" cy="34876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501"/>
                </a:lnSpc>
              </a:pPr>
              <a:r>
                <a:rPr lang="vi-VN" sz="8000" b="1">
                  <a:solidFill>
                    <a:srgbClr val="495324"/>
                  </a:solidFill>
                  <a:cs typeface="Arial" panose="020B0604020202020204" pitchFamily="34" charset="0"/>
                </a:rPr>
                <a:t>CẢM ƠN CÁC EM </a:t>
              </a:r>
            </a:p>
            <a:p>
              <a:pPr algn="ctr">
                <a:lnSpc>
                  <a:spcPts val="14501"/>
                </a:lnSpc>
              </a:pPr>
              <a:r>
                <a:rPr lang="vi-VN" sz="8000" b="1">
                  <a:solidFill>
                    <a:srgbClr val="495324"/>
                  </a:solidFill>
                  <a:cs typeface="Arial" panose="020B0604020202020204" pitchFamily="34" charset="0"/>
                </a:rPr>
                <a:t>ĐÃ THEO DÕI TIẾT HỌC!</a:t>
              </a:r>
            </a:p>
          </p:txBody>
        </p:sp>
        <p:sp>
          <p:nvSpPr>
            <p:cNvPr id="20" name="Freeform 14"/>
            <p:cNvSpPr/>
            <p:nvPr/>
          </p:nvSpPr>
          <p:spPr>
            <a:xfrm>
              <a:off x="1706827" y="6693993"/>
              <a:ext cx="2002874" cy="793866"/>
            </a:xfrm>
            <a:custGeom>
              <a:avLst/>
              <a:gdLst/>
              <a:ahLst/>
              <a:cxnLst/>
              <a:rect l="l" t="t" r="r" b="b"/>
              <a:pathLst>
                <a:path w="2002874" h="793866">
                  <a:moveTo>
                    <a:pt x="0" y="0"/>
                  </a:moveTo>
                  <a:lnTo>
                    <a:pt x="2002874" y="0"/>
                  </a:lnTo>
                  <a:lnTo>
                    <a:pt x="2002874" y="793866"/>
                  </a:lnTo>
                  <a:lnTo>
                    <a:pt x="0" y="793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13811436" y="1633473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1333878">
            <a:off x="194073" y="5475680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7"/>
                </a:lnTo>
                <a:lnTo>
                  <a:pt x="0" y="80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>
            <a:off x="1083493" y="1078255"/>
            <a:ext cx="2133600" cy="1031214"/>
            <a:chOff x="853357" y="861196"/>
            <a:chExt cx="1981200" cy="1031214"/>
          </a:xfrm>
        </p:grpSpPr>
        <p:grpSp>
          <p:nvGrpSpPr>
            <p:cNvPr id="16" name="Group 5"/>
            <p:cNvGrpSpPr/>
            <p:nvPr/>
          </p:nvGrpSpPr>
          <p:grpSpPr>
            <a:xfrm>
              <a:off x="853357" y="861196"/>
              <a:ext cx="1981200" cy="1031214"/>
              <a:chOff x="0" y="0"/>
              <a:chExt cx="1721685" cy="343917"/>
            </a:xfrm>
          </p:grpSpPr>
          <p:sp>
            <p:nvSpPr>
              <p:cNvPr id="18" name="Freeform 6"/>
              <p:cNvSpPr/>
              <p:nvPr/>
            </p:nvSpPr>
            <p:spPr>
              <a:xfrm>
                <a:off x="0" y="0"/>
                <a:ext cx="1721685" cy="343917"/>
              </a:xfrm>
              <a:custGeom>
                <a:avLst/>
                <a:gdLst/>
                <a:ahLst/>
                <a:cxnLst/>
                <a:rect l="l" t="t" r="r" b="b"/>
                <a:pathLst>
                  <a:path w="1721685" h="343917">
                    <a:moveTo>
                      <a:pt x="60400" y="0"/>
                    </a:moveTo>
                    <a:lnTo>
                      <a:pt x="1661285" y="0"/>
                    </a:lnTo>
                    <a:cubicBezTo>
                      <a:pt x="1694643" y="0"/>
                      <a:pt x="1721685" y="27042"/>
                      <a:pt x="1721685" y="60400"/>
                    </a:cubicBezTo>
                    <a:lnTo>
                      <a:pt x="1721685" y="283516"/>
                    </a:lnTo>
                    <a:cubicBezTo>
                      <a:pt x="1721685" y="316875"/>
                      <a:pt x="1694643" y="343917"/>
                      <a:pt x="1661285" y="343917"/>
                    </a:cubicBezTo>
                    <a:lnTo>
                      <a:pt x="60400" y="343917"/>
                    </a:lnTo>
                    <a:cubicBezTo>
                      <a:pt x="27042" y="343917"/>
                      <a:pt x="0" y="316875"/>
                      <a:pt x="0" y="283516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FEF3C6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19" name="TextBox 7"/>
              <p:cNvSpPr txBox="1"/>
              <p:nvPr/>
            </p:nvSpPr>
            <p:spPr>
              <a:xfrm>
                <a:off x="0" y="-47625"/>
                <a:ext cx="1721685" cy="391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2"/>
            <p:cNvSpPr txBox="1"/>
            <p:nvPr/>
          </p:nvSpPr>
          <p:spPr>
            <a:xfrm>
              <a:off x="1081696" y="1014536"/>
              <a:ext cx="1554314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ts val="5915"/>
                </a:lnSpc>
              </a:pPr>
              <a:r>
                <a:rPr lang="en-US" sz="4200" b="1">
                  <a:solidFill>
                    <a:srgbClr val="495324"/>
                  </a:solidFill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rPr>
                <a:t>HĐ 1</a:t>
              </a:r>
              <a:endParaRPr kumimoji="0" lang="en-US" sz="4200" b="1" i="0" u="none" strike="noStrike" kern="1200" cap="none" spc="0" normalizeH="0" baseline="0" noProof="0">
                <a:ln>
                  <a:noFill/>
                </a:ln>
                <a:solidFill>
                  <a:srgbClr val="495324"/>
                </a:solidFill>
                <a:effectLst/>
                <a:uLnTx/>
                <a:uFillTx/>
                <a:latin typeface="Arial" panose="020B0604020202020204" pitchFamily="34" charset="0"/>
                <a:ea typeface="More Sugar Bold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"/>
              <p:cNvSpPr>
                <a:spLocks noChangeArrowheads="1"/>
              </p:cNvSpPr>
              <p:nvPr/>
            </p:nvSpPr>
            <p:spPr bwMode="auto">
              <a:xfrm>
                <a:off x="1026039" y="2095357"/>
                <a:ext cx="16188362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>
                  <a:lnSpc>
                    <a:spcPct val="150000"/>
                  </a:lnSpc>
                </a:pPr>
                <a:r>
                  <a:rPr lang="vi-VN" altLang="en-US" sz="4000" smtClean="0">
                    <a:solidFill>
                      <a:schemeClr val="bg1"/>
                    </a:solidFill>
                    <a:ea typeface="Open Sans"/>
                  </a:rPr>
                  <a:t>a</a:t>
                </a:r>
                <a:r>
                  <a:rPr lang="vi-VN" altLang="en-US" sz="4000">
                    <a:solidFill>
                      <a:schemeClr val="bg1"/>
                    </a:solidFill>
                    <a:ea typeface="Open Sans"/>
                  </a:rPr>
                  <a:t>) Các biểu thức </a:t>
                </a:r>
                <a14:m>
                  <m:oMath xmlns:m="http://schemas.openxmlformats.org/officeDocument/2006/math"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𝐴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(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), 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𝐵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(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) </m:t>
                    </m:r>
                  </m:oMath>
                </a14:m>
                <a:r>
                  <a:rPr lang="vi-VN" altLang="en-US" sz="4000">
                    <a:solidFill>
                      <a:schemeClr val="bg1"/>
                    </a:solidFill>
                    <a:ea typeface="Open Sans"/>
                  </a:rPr>
                  <a:t>lần lượt biểu thị (theo </a:t>
                </a:r>
                <a14:m>
                  <m:oMath xmlns:m="http://schemas.openxmlformats.org/officeDocument/2006/math"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</m:oMath>
                </a14:m>
                <a:r>
                  <a:rPr lang="vi-VN" altLang="en-US" sz="4000">
                    <a:solidFill>
                      <a:schemeClr val="bg1"/>
                    </a:solidFill>
                    <a:ea typeface="Open Sans"/>
                  </a:rPr>
                  <a:t>) tổng khối lượng của các </a:t>
                </a:r>
                <a:r>
                  <a:rPr lang="vi-VN" altLang="en-US" sz="4000">
                    <a:solidFill>
                      <a:schemeClr val="bg1"/>
                    </a:solidFill>
                    <a:ea typeface="Open Sans"/>
                  </a:rPr>
                  <a:t>hộp </a:t>
                </a:r>
                <a:r>
                  <a:rPr lang="vi-VN" altLang="en-US" sz="4000" smtClean="0">
                    <a:solidFill>
                      <a:schemeClr val="bg1"/>
                    </a:solidFill>
                    <a:ea typeface="Open Sans"/>
                  </a:rPr>
                  <a:t>xếp</a:t>
                </a:r>
                <a:r>
                  <a:rPr lang="en-US" altLang="en-US" sz="4000" smtClean="0">
                    <a:solidFill>
                      <a:schemeClr val="bg1"/>
                    </a:solidFill>
                    <a:ea typeface="Open Sans"/>
                  </a:rPr>
                  <a:t> </a:t>
                </a:r>
                <a:r>
                  <a:rPr lang="vi-VN" altLang="en-US" sz="4000" smtClean="0">
                    <a:solidFill>
                      <a:schemeClr val="bg1"/>
                    </a:solidFill>
                    <a:ea typeface="Open Sans"/>
                  </a:rPr>
                  <a:t>ở </a:t>
                </a:r>
                <a:r>
                  <a:rPr lang="vi-VN" altLang="en-US" sz="4000">
                    <a:solidFill>
                      <a:schemeClr val="bg1"/>
                    </a:solidFill>
                    <a:ea typeface="Open Sans"/>
                  </a:rPr>
                  <a:t>đĩa cân bên trái, đĩa cân bên </a:t>
                </a:r>
                <a:r>
                  <a:rPr lang="vi-VN" altLang="en-US" sz="4000">
                    <a:solidFill>
                      <a:schemeClr val="bg1"/>
                    </a:solidFill>
                    <a:ea typeface="Open Sans"/>
                  </a:rPr>
                  <a:t>phải</a:t>
                </a:r>
                <a:r>
                  <a:rPr lang="vi-VN" altLang="en-US" sz="4000" smtClean="0">
                    <a:solidFill>
                      <a:schemeClr val="bg1"/>
                    </a:solidFill>
                    <a:ea typeface="Open Sans"/>
                  </a:rPr>
                  <a:t>;</a:t>
                </a:r>
                <a:endParaRPr lang="vi-VN" altLang="en-US" sz="4000">
                  <a:solidFill>
                    <a:schemeClr val="bg1"/>
                  </a:solidFill>
                  <a:ea typeface="Open Sans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vi-VN" altLang="en-US" sz="4000">
                    <a:solidFill>
                      <a:schemeClr val="bg1"/>
                    </a:solidFill>
                    <a:ea typeface="Open Sans"/>
                  </a:rPr>
                  <a:t>b) Hệ thức thể hiện sự bằng nhau của hai biểu thức trên.</a:t>
                </a:r>
                <a:endParaRPr kumimoji="0" lang="en-US" altLang="en-US" sz="4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6039" y="2095357"/>
                <a:ext cx="16188362" cy="2862322"/>
              </a:xfrm>
              <a:prstGeom prst="rect">
                <a:avLst/>
              </a:prstGeom>
              <a:blipFill>
                <a:blip r:embed="rId12"/>
                <a:stretch>
                  <a:fillRect l="-1318" r="-1355" b="-49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503538" y="5280585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/>
              <a:buNone/>
              <a:defRPr/>
            </a:pPr>
            <a:r>
              <a:rPr lang="en-US" sz="4000" b="1" i="1" u="sng" smtClean="0">
                <a:solidFill>
                  <a:srgbClr val="FFFF00"/>
                </a:solidFill>
                <a:latin typeface="Arial" panose="020B0604020202020204" pitchFamily="34" charset="0"/>
                <a:cs typeface="Arial"/>
                <a:sym typeface="Arial"/>
              </a:rPr>
              <a:t>Giải</a:t>
            </a:r>
            <a:endParaRPr lang="en-US" sz="4000" b="1" i="1" u="sng" dirty="0">
              <a:solidFill>
                <a:srgbClr val="FFFF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503538" y="6311377"/>
                <a:ext cx="10270307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=3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4000" smtClean="0">
                    <a:solidFill>
                      <a:schemeClr val="bg1"/>
                    </a:solidFill>
                    <a:effectLst/>
                    <a:ea typeface="Dotum" panose="020B0600000101010101" pitchFamily="34" charset="-127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r>
                  <a:rPr lang="da-DK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⟺3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+4=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538" y="6311377"/>
                <a:ext cx="10270307" cy="3170099"/>
              </a:xfrm>
              <a:prstGeom prst="rect">
                <a:avLst/>
              </a:prstGeom>
              <a:blipFill>
                <a:blip r:embed="rId13"/>
                <a:stretch>
                  <a:fillRect l="-2138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59191" y="832162"/>
            <a:ext cx="878162" cy="1261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2997" y="981097"/>
            <a:ext cx="1051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altLang="en-US" sz="4000">
                <a:solidFill>
                  <a:prstClr val="white"/>
                </a:solidFill>
                <a:ea typeface="Open Sans"/>
              </a:rPr>
              <a:t>Trong bài toán nêu ở phần mở đầu, hãy viết:</a:t>
            </a:r>
            <a:endParaRPr lang="vi-VN" altLang="en-US" sz="4000">
              <a:solidFill>
                <a:prstClr val="white"/>
              </a:solidFill>
              <a:ea typeface="Open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087600" y="6524029"/>
            <a:ext cx="2321951" cy="2938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863789" y="4838700"/>
            <a:ext cx="6537007" cy="1305877"/>
            <a:chOff x="5966088" y="918783"/>
            <a:chExt cx="6537007" cy="1305877"/>
          </a:xfrm>
        </p:grpSpPr>
        <p:grpSp>
          <p:nvGrpSpPr>
            <p:cNvPr id="10" name="Group 10"/>
            <p:cNvGrpSpPr/>
            <p:nvPr/>
          </p:nvGrpSpPr>
          <p:grpSpPr>
            <a:xfrm>
              <a:off x="5966088" y="918783"/>
              <a:ext cx="6537007" cy="1305877"/>
              <a:chOff x="0" y="0"/>
              <a:chExt cx="1721681" cy="34393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21681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615171" y="1298385"/>
              <a:ext cx="5233543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915"/>
                </a:lnSpc>
              </a:pPr>
              <a:r>
                <a:rPr lang="en-US" sz="6500" b="1" smtClean="0">
                  <a:solidFill>
                    <a:srgbClr val="FEF3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KHÁI NIỆM</a:t>
              </a:r>
              <a:endParaRPr lang="en-US" sz="6500" b="1">
                <a:solidFill>
                  <a:srgbClr val="FEF3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95239" y="6666829"/>
            <a:ext cx="16717128" cy="5684487"/>
            <a:chOff x="1244677" y="2956216"/>
            <a:chExt cx="15914105" cy="5684487"/>
          </a:xfrm>
        </p:grpSpPr>
        <p:grpSp>
          <p:nvGrpSpPr>
            <p:cNvPr id="7" name="Group 7"/>
            <p:cNvGrpSpPr/>
            <p:nvPr/>
          </p:nvGrpSpPr>
          <p:grpSpPr>
            <a:xfrm>
              <a:off x="1244677" y="2956216"/>
              <a:ext cx="15914105" cy="5372446"/>
              <a:chOff x="-84561" y="-47625"/>
              <a:chExt cx="1655807" cy="154154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84561" y="0"/>
                <a:ext cx="1655807" cy="699664"/>
              </a:xfrm>
              <a:custGeom>
                <a:avLst/>
                <a:gdLst/>
                <a:ahLst/>
                <a:cxnLst/>
                <a:rect l="l" t="t" r="r" b="b"/>
                <a:pathLst>
                  <a:path w="1522242" h="1493923">
                    <a:moveTo>
                      <a:pt x="68314" y="0"/>
                    </a:moveTo>
                    <a:lnTo>
                      <a:pt x="1453928" y="0"/>
                    </a:lnTo>
                    <a:cubicBezTo>
                      <a:pt x="1491657" y="0"/>
                      <a:pt x="1522242" y="30585"/>
                      <a:pt x="1522242" y="68314"/>
                    </a:cubicBezTo>
                    <a:lnTo>
                      <a:pt x="1522242" y="1425610"/>
                    </a:lnTo>
                    <a:cubicBezTo>
                      <a:pt x="1522242" y="1463338"/>
                      <a:pt x="1491657" y="1493923"/>
                      <a:pt x="1453928" y="1493923"/>
                    </a:cubicBezTo>
                    <a:lnTo>
                      <a:pt x="68314" y="1493923"/>
                    </a:lnTo>
                    <a:cubicBezTo>
                      <a:pt x="30585" y="1493923"/>
                      <a:pt x="0" y="1463338"/>
                      <a:pt x="0" y="1425610"/>
                    </a:cubicBezTo>
                    <a:lnTo>
                      <a:pt x="0" y="68314"/>
                    </a:lnTo>
                    <a:cubicBezTo>
                      <a:pt x="0" y="30585"/>
                      <a:pt x="30585" y="0"/>
                      <a:pt x="68314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522242" cy="15415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4"/>
                <p:cNvSpPr txBox="1"/>
                <p:nvPr/>
              </p:nvSpPr>
              <p:spPr>
                <a:xfrm>
                  <a:off x="1726391" y="3290584"/>
                  <a:ext cx="14909725" cy="184665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da-DK" sz="4300" smtClean="0">
                      <a:solidFill>
                        <a:srgbClr val="FEF3C6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Một phương trình với ẩn </a:t>
                  </a:r>
                  <a14:m>
                    <m:oMath xmlns:m="http://schemas.openxmlformats.org/officeDocument/2006/math"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da-DK" sz="43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có dạng </a:t>
                  </a:r>
                  <a14:m>
                    <m:oMath xmlns:m="http://schemas.openxmlformats.org/officeDocument/2006/math"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3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sz="43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da-DK" sz="43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trong đó vế trái </a:t>
                  </a:r>
                  <a14:m>
                    <m:oMath xmlns:m="http://schemas.openxmlformats.org/officeDocument/2006/math"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3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sz="43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da-DK" sz="43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vế phải </a:t>
                  </a:r>
                  <a14:m>
                    <m:oMath xmlns:m="http://schemas.openxmlformats.org/officeDocument/2006/math"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3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sz="43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da-DK" sz="43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là hai biểu thức của cùng một biến </a:t>
                  </a:r>
                  <a14:m>
                    <m:oMath xmlns:m="http://schemas.openxmlformats.org/officeDocument/2006/math"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da-DK" sz="43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4300">
                    <a:solidFill>
                      <a:srgbClr val="FEF3C6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4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6391" y="3290584"/>
                  <a:ext cx="14909725" cy="1846659"/>
                </a:xfrm>
                <a:prstGeom prst="rect">
                  <a:avLst/>
                </a:prstGeom>
                <a:blipFill>
                  <a:blip r:embed="rId2"/>
                  <a:stretch>
                    <a:fillRect l="-2101" r="-2101" b="-18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Freeform 25"/>
            <p:cNvSpPr/>
            <p:nvPr/>
          </p:nvSpPr>
          <p:spPr>
            <a:xfrm rot="-1333878">
              <a:off x="15864613" y="7575139"/>
              <a:ext cx="929705" cy="1065564"/>
            </a:xfrm>
            <a:custGeom>
              <a:avLst/>
              <a:gdLst/>
              <a:ahLst/>
              <a:cxnLst/>
              <a:rect l="l" t="t" r="r" b="b"/>
              <a:pathLst>
                <a:path w="929705" h="1065564">
                  <a:moveTo>
                    <a:pt x="0" y="0"/>
                  </a:moveTo>
                  <a:lnTo>
                    <a:pt x="929704" y="0"/>
                  </a:lnTo>
                  <a:lnTo>
                    <a:pt x="929704" y="1065564"/>
                  </a:lnTo>
                  <a:lnTo>
                    <a:pt x="0" y="1065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-1333878">
              <a:off x="14213578" y="7675132"/>
              <a:ext cx="702822" cy="805526"/>
            </a:xfrm>
            <a:custGeom>
              <a:avLst/>
              <a:gdLst/>
              <a:ahLst/>
              <a:cxnLst/>
              <a:rect l="l" t="t" r="r" b="b"/>
              <a:pathLst>
                <a:path w="702822" h="805526">
                  <a:moveTo>
                    <a:pt x="0" y="0"/>
                  </a:moveTo>
                  <a:lnTo>
                    <a:pt x="702821" y="0"/>
                  </a:lnTo>
                  <a:lnTo>
                    <a:pt x="702821" y="805527"/>
                  </a:lnTo>
                  <a:lnTo>
                    <a:pt x="0" y="805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0" name="Freeform 15"/>
          <p:cNvSpPr/>
          <p:nvPr/>
        </p:nvSpPr>
        <p:spPr>
          <a:xfrm>
            <a:off x="16474610" y="306988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5"/>
          <p:cNvSpPr/>
          <p:nvPr/>
        </p:nvSpPr>
        <p:spPr>
          <a:xfrm>
            <a:off x="0" y="5244370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42115" y="443448"/>
                <a:ext cx="16975056" cy="3831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a-DK" sz="4300" b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Nhận xét:</a:t>
                </a:r>
                <a:endParaRPr lang="en-US" sz="430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gọi hệ thức </a:t>
                </a:r>
                <a14:m>
                  <m:oMath xmlns:m="http://schemas.openxmlformats.org/officeDocument/2006/math"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một phương trình với ẩn số </a:t>
                </a:r>
                <a14:m>
                  <m:oMath xmlns:m="http://schemas.openxmlformats.org/officeDocument/2006/math"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(hay ẩn </a:t>
                </a:r>
                <a14:m>
                  <m:oMath xmlns:m="http://schemas.openxmlformats.org/officeDocument/2006/math"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), trong đó vế trái là biểu thức </a:t>
                </a:r>
                <a14:m>
                  <m:oMath xmlns:m="http://schemas.openxmlformats.org/officeDocument/2006/math"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vế phải là biểu thức </a:t>
                </a:r>
                <a:r>
                  <a:rPr lang="da-DK" sz="40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15" y="443448"/>
                <a:ext cx="16975056" cy="3831818"/>
              </a:xfrm>
              <a:prstGeom prst="rect">
                <a:avLst/>
              </a:prstGeom>
              <a:blipFill>
                <a:blip r:embed="rId15"/>
                <a:stretch>
                  <a:fillRect l="-1400" r="-1257" b="-3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6156658" y="8260564"/>
            <a:ext cx="1652381" cy="1597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63176" y="353390"/>
            <a:ext cx="1828800" cy="1174015"/>
            <a:chOff x="853357" y="718395"/>
            <a:chExt cx="1981200" cy="1174015"/>
          </a:xfrm>
        </p:grpSpPr>
        <p:sp>
          <p:nvSpPr>
            <p:cNvPr id="28" name="TextBox 7"/>
            <p:cNvSpPr txBox="1"/>
            <p:nvPr/>
          </p:nvSpPr>
          <p:spPr>
            <a:xfrm>
              <a:off x="853357" y="718395"/>
              <a:ext cx="1981200" cy="11740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endParaRPr kumimoji="0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12"/>
            <p:cNvSpPr txBox="1"/>
            <p:nvPr/>
          </p:nvSpPr>
          <p:spPr>
            <a:xfrm>
              <a:off x="1081696" y="1014536"/>
              <a:ext cx="1554314" cy="7688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ct val="150000"/>
                </a:lnSpc>
              </a:pPr>
              <a:endPara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495324"/>
                </a:solidFill>
                <a:effectLst/>
                <a:uLnTx/>
                <a:uFillTx/>
                <a:latin typeface="Arial" panose="020B0604020202020204" pitchFamily="34" charset="0"/>
                <a:ea typeface="More Sugar Bold"/>
                <a:cs typeface="Arial" panose="020B0604020202020204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8551632" y="2055161"/>
            <a:ext cx="1103186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Font typeface="Arial"/>
              <a:buNone/>
              <a:defRPr/>
            </a:pPr>
            <a:r>
              <a:rPr lang="en-US" sz="3800" b="1" i="1" u="sng" smtClean="0">
                <a:solidFill>
                  <a:srgbClr val="FFFF00"/>
                </a:solidFill>
                <a:latin typeface="Arial" panose="020B0604020202020204" pitchFamily="34" charset="0"/>
                <a:cs typeface="Arial"/>
                <a:sym typeface="Arial"/>
              </a:rPr>
              <a:t>Giải</a:t>
            </a:r>
            <a:endParaRPr lang="en-US" sz="3800" b="1" i="1" u="sng" dirty="0">
              <a:solidFill>
                <a:srgbClr val="FFFF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371600" y="3210864"/>
                <a:ext cx="9982200" cy="2923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3800" smtClean="0">
                    <a:solidFill>
                      <a:schemeClr val="bg1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da-DK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vào phương trình ta được: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a-DK" sz="38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Vế </a:t>
                </a:r>
                <a:r>
                  <a:rPr lang="da-DK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trái: </a:t>
                </a:r>
                <a14:m>
                  <m:oMath xmlns:m="http://schemas.openxmlformats.org/officeDocument/2006/math"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+4=3.4+4=16</m:t>
                    </m:r>
                  </m:oMath>
                </a14:m>
                <a:endParaRPr lang="en-US" sz="380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a-DK" sz="38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Vế </a:t>
                </a:r>
                <a:r>
                  <a:rPr lang="da-DK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phải: </a:t>
                </a:r>
                <a14:m>
                  <m:oMath xmlns:m="http://schemas.openxmlformats.org/officeDocument/2006/math"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+12=4+12=16</m:t>
                    </m:r>
                  </m:oMath>
                </a14:m>
                <a:endParaRPr lang="en-US" sz="3800" b="0" i="1" smtClean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210864"/>
                <a:ext cx="9982200" cy="2923236"/>
              </a:xfrm>
              <a:prstGeom prst="rect">
                <a:avLst/>
              </a:prstGeom>
              <a:blipFill>
                <a:blip r:embed="rId2"/>
                <a:stretch>
                  <a:fillRect l="-2015" b="-7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2240" y="2019300"/>
            <a:ext cx="1121761" cy="18594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9779938" y="4829804"/>
                <a:ext cx="6802375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da-DK" sz="38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</a:t>
                </a:r>
                <a:r>
                  <a:rPr lang="da-DK" sz="38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thấy vế trái bằng vế phải.</a:t>
                </a:r>
                <a:endParaRPr lang="en-US" sz="38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938" y="4829804"/>
                <a:ext cx="6802375" cy="969496"/>
              </a:xfrm>
              <a:prstGeom prst="rect">
                <a:avLst/>
              </a:prstGeom>
              <a:blipFill>
                <a:blip r:embed="rId4"/>
                <a:stretch>
                  <a:fillRect r="-2509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50401" y="6915099"/>
                <a:ext cx="17373600" cy="2769989"/>
              </a:xfrm>
              <a:prstGeom prst="rect">
                <a:avLst/>
              </a:prstGeom>
              <a:solidFill>
                <a:srgbClr val="FEF3C6"/>
              </a:solidFill>
              <a:ln>
                <a:solidFill>
                  <a:srgbClr val="FEF3C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a-DK" sz="4000" b="1">
                    <a:solidFill>
                      <a:srgbClr val="C00000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Nhận </a:t>
                </a:r>
                <a:r>
                  <a:rPr lang="da-DK" sz="4000" b="1" smtClean="0">
                    <a:solidFill>
                      <a:srgbClr val="C00000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xét:</a:t>
                </a:r>
                <a:r>
                  <a:rPr lang="en-US" sz="4000" smtClean="0">
                    <a:solidFill>
                      <a:srgbClr val="C00000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vi-VN" sz="3800" smtClean="0">
                    <a:ea typeface="Dotum" panose="020B0600000101010101" pitchFamily="34" charset="-127"/>
                    <a:cs typeface="Arial" panose="020B0604020202020204" pitchFamily="34" charset="0"/>
                  </a:rPr>
                  <a:t>Hai </a:t>
                </a:r>
                <a:r>
                  <a:rPr lang="vi-VN" sz="3800">
                    <a:ea typeface="Dotum" panose="020B0600000101010101" pitchFamily="34" charset="-127"/>
                    <a:cs typeface="Arial" panose="020B0604020202020204" pitchFamily="34" charset="0"/>
                  </a:rPr>
                  <a:t>vế của phương trình (1) nhận cùng một giá trị khi </a:t>
                </a:r>
                <a14:m>
                  <m:oMath xmlns:m="http://schemas.openxmlformats.org/officeDocument/2006/math">
                    <m:r>
                      <a:rPr lang="vi-VN" sz="380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80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vi-VN" sz="3800">
                    <a:ea typeface="Dotum" panose="020B0600000101010101" pitchFamily="34" charset="-127"/>
                    <a:cs typeface="Arial" panose="020B0604020202020204" pitchFamily="34" charset="0"/>
                  </a:rPr>
                  <a:t>. Ta nói rằng số 4 thỏa mãn (hay nghiệm đúng) phương trình đã cho và gọi 4 (hay </a:t>
                </a:r>
                <a14:m>
                  <m:oMath xmlns:m="http://schemas.openxmlformats.org/officeDocument/2006/math">
                    <m:r>
                      <a:rPr lang="vi-VN" sz="380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80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vi-VN" sz="3800">
                    <a:ea typeface="Dotum" panose="020B0600000101010101" pitchFamily="34" charset="-127"/>
                    <a:cs typeface="Arial" panose="020B0604020202020204" pitchFamily="34" charset="0"/>
                  </a:rPr>
                  <a:t>) là một nghiệm của phương trình đó.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01" y="6915099"/>
                <a:ext cx="17373600" cy="2769989"/>
              </a:xfrm>
              <a:prstGeom prst="rect">
                <a:avLst/>
              </a:prstGeom>
              <a:blipFill>
                <a:blip r:embed="rId5"/>
                <a:stretch>
                  <a:fillRect l="-1191" r="-1086" b="-3486"/>
                </a:stretch>
              </a:blipFill>
              <a:ln>
                <a:solidFill>
                  <a:srgbClr val="FEF3C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838200" y="266700"/>
                <a:ext cx="17010424" cy="1784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4000" b="1" smtClean="0">
                    <a:solidFill>
                      <a:srgbClr val="FFFF00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HĐ 2.  </a:t>
                </a:r>
                <a:r>
                  <a:rPr lang="vi-VN" sz="38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vi-VN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tính giá trị mỗi vế của phương trình: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+4=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+12 (1)</m:t>
                    </m:r>
                  </m:oMath>
                </a14:m>
                <a:r>
                  <a:rPr lang="vi-VN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So sánh hai giá trị đó.</a:t>
                </a:r>
                <a:endParaRPr lang="en-US" sz="3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6700"/>
                <a:ext cx="17010424" cy="1784463"/>
              </a:xfrm>
              <a:prstGeom prst="rect">
                <a:avLst/>
              </a:prstGeom>
              <a:blipFill>
                <a:blip r:embed="rId6"/>
                <a:stretch>
                  <a:fillRect l="-1147" r="-36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86571" flipH="1">
            <a:off x="16457714" y="9094016"/>
            <a:ext cx="1726285" cy="880405"/>
          </a:xfrm>
          <a:prstGeom prst="rect">
            <a:avLst/>
          </a:prstGeom>
        </p:spPr>
      </p:pic>
      <p:sp>
        <p:nvSpPr>
          <p:cNvPr id="18" name="Right Brace 17"/>
          <p:cNvSpPr/>
          <p:nvPr/>
        </p:nvSpPr>
        <p:spPr>
          <a:xfrm>
            <a:off x="8946589" y="4577380"/>
            <a:ext cx="349811" cy="1474344"/>
          </a:xfrm>
          <a:prstGeom prst="rightBrace">
            <a:avLst/>
          </a:prstGeom>
          <a:ln w="57150">
            <a:solidFill>
              <a:srgbClr val="FEF3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800"/>
          </a:p>
        </p:txBody>
      </p:sp>
    </p:spTree>
    <p:extLst>
      <p:ext uri="{BB962C8B-B14F-4D97-AF65-F5344CB8AC3E}">
        <p14:creationId xmlns:p14="http://schemas.microsoft.com/office/powerpoint/2010/main" val="23428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/>
      <p:bldP spid="15" grpId="0" animBg="1"/>
      <p:bldP spid="16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034460" y="723900"/>
            <a:ext cx="6537007" cy="1305877"/>
            <a:chOff x="5966088" y="918783"/>
            <a:chExt cx="6537007" cy="1305877"/>
          </a:xfrm>
        </p:grpSpPr>
        <p:grpSp>
          <p:nvGrpSpPr>
            <p:cNvPr id="10" name="Group 10"/>
            <p:cNvGrpSpPr/>
            <p:nvPr/>
          </p:nvGrpSpPr>
          <p:grpSpPr>
            <a:xfrm>
              <a:off x="5966088" y="918783"/>
              <a:ext cx="6537007" cy="1305877"/>
              <a:chOff x="0" y="0"/>
              <a:chExt cx="1721681" cy="34393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21681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615171" y="1298385"/>
              <a:ext cx="5233543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9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EF3C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KHÁI NIỆM</a:t>
              </a:r>
              <a:endParaRPr kumimoji="0" lang="en-US" sz="6500" b="1" i="0" u="none" strike="noStrike" kern="1200" cap="none" spc="0" normalizeH="0" baseline="0" noProof="0">
                <a:ln>
                  <a:noFill/>
                </a:ln>
                <a:solidFill>
                  <a:srgbClr val="FEF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4907" y="2409379"/>
            <a:ext cx="16717128" cy="5684487"/>
            <a:chOff x="1244677" y="2956216"/>
            <a:chExt cx="15914105" cy="5684487"/>
          </a:xfrm>
        </p:grpSpPr>
        <p:grpSp>
          <p:nvGrpSpPr>
            <p:cNvPr id="7" name="Group 7"/>
            <p:cNvGrpSpPr/>
            <p:nvPr/>
          </p:nvGrpSpPr>
          <p:grpSpPr>
            <a:xfrm>
              <a:off x="1244677" y="2956216"/>
              <a:ext cx="15914105" cy="5372446"/>
              <a:chOff x="-84561" y="-47625"/>
              <a:chExt cx="1655807" cy="154154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84561" y="0"/>
                <a:ext cx="1655807" cy="879548"/>
              </a:xfrm>
              <a:custGeom>
                <a:avLst/>
                <a:gdLst/>
                <a:ahLst/>
                <a:cxnLst/>
                <a:rect l="l" t="t" r="r" b="b"/>
                <a:pathLst>
                  <a:path w="1522242" h="1493923">
                    <a:moveTo>
                      <a:pt x="68314" y="0"/>
                    </a:moveTo>
                    <a:lnTo>
                      <a:pt x="1453928" y="0"/>
                    </a:lnTo>
                    <a:cubicBezTo>
                      <a:pt x="1491657" y="0"/>
                      <a:pt x="1522242" y="30585"/>
                      <a:pt x="1522242" y="68314"/>
                    </a:cubicBezTo>
                    <a:lnTo>
                      <a:pt x="1522242" y="1425610"/>
                    </a:lnTo>
                    <a:cubicBezTo>
                      <a:pt x="1522242" y="1463338"/>
                      <a:pt x="1491657" y="1493923"/>
                      <a:pt x="1453928" y="1493923"/>
                    </a:cubicBezTo>
                    <a:lnTo>
                      <a:pt x="68314" y="1493923"/>
                    </a:lnTo>
                    <a:cubicBezTo>
                      <a:pt x="30585" y="1493923"/>
                      <a:pt x="0" y="1463338"/>
                      <a:pt x="0" y="1425610"/>
                    </a:cubicBezTo>
                    <a:lnTo>
                      <a:pt x="0" y="68314"/>
                    </a:lnTo>
                    <a:cubicBezTo>
                      <a:pt x="0" y="30585"/>
                      <a:pt x="30585" y="0"/>
                      <a:pt x="68314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522242" cy="15415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4"/>
                <p:cNvSpPr txBox="1"/>
                <p:nvPr/>
              </p:nvSpPr>
              <p:spPr>
                <a:xfrm>
                  <a:off x="1684396" y="3505978"/>
                  <a:ext cx="14909725" cy="208358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65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da-DK" sz="4400" smtClean="0">
                      <a:solidFill>
                        <a:srgbClr val="FEF3C6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Nếu hai vế của phương trình (ẩn </a:t>
                  </a:r>
                  <a14:m>
                    <m:oMath xmlns:m="http://schemas.openxmlformats.org/officeDocument/2006/math">
                      <m:r>
                        <a:rPr lang="da-DK" sz="44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da-DK" sz="44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) nhận cùng một giá trị khi </a:t>
                  </a:r>
                  <a14:m>
                    <m:oMath xmlns:m="http://schemas.openxmlformats.org/officeDocument/2006/math">
                      <m:r>
                        <a:rPr lang="da-DK" sz="44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a-DK" sz="44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44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da-DK" sz="44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thì số </a:t>
                  </a:r>
                  <a14:m>
                    <m:oMath xmlns:m="http://schemas.openxmlformats.org/officeDocument/2006/math">
                      <m:r>
                        <a:rPr lang="da-DK" sz="44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da-DK" sz="44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gọi là một nghiệm của phương trình đó.</a:t>
                  </a:r>
                  <a:endParaRPr lang="en-US" sz="4400">
                    <a:solidFill>
                      <a:srgbClr val="FEF3C6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4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396" y="3505978"/>
                  <a:ext cx="14909725" cy="2083584"/>
                </a:xfrm>
                <a:prstGeom prst="rect">
                  <a:avLst/>
                </a:prstGeom>
                <a:blipFill>
                  <a:blip r:embed="rId2"/>
                  <a:stretch>
                    <a:fillRect l="-2141" r="-2180" b="-15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Freeform 25"/>
            <p:cNvSpPr/>
            <p:nvPr/>
          </p:nvSpPr>
          <p:spPr>
            <a:xfrm rot="-1333878">
              <a:off x="15864613" y="7575139"/>
              <a:ext cx="929705" cy="1065564"/>
            </a:xfrm>
            <a:custGeom>
              <a:avLst/>
              <a:gdLst/>
              <a:ahLst/>
              <a:cxnLst/>
              <a:rect l="l" t="t" r="r" b="b"/>
              <a:pathLst>
                <a:path w="929705" h="1065564">
                  <a:moveTo>
                    <a:pt x="0" y="0"/>
                  </a:moveTo>
                  <a:lnTo>
                    <a:pt x="929704" y="0"/>
                  </a:lnTo>
                  <a:lnTo>
                    <a:pt x="929704" y="1065564"/>
                  </a:lnTo>
                  <a:lnTo>
                    <a:pt x="0" y="1065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-1333878">
              <a:off x="14213578" y="7675132"/>
              <a:ext cx="702822" cy="805526"/>
            </a:xfrm>
            <a:custGeom>
              <a:avLst/>
              <a:gdLst/>
              <a:ahLst/>
              <a:cxnLst/>
              <a:rect l="l" t="t" r="r" b="b"/>
              <a:pathLst>
                <a:path w="702822" h="805526">
                  <a:moveTo>
                    <a:pt x="0" y="0"/>
                  </a:moveTo>
                  <a:lnTo>
                    <a:pt x="702821" y="0"/>
                  </a:lnTo>
                  <a:lnTo>
                    <a:pt x="702821" y="805527"/>
                  </a:lnTo>
                  <a:lnTo>
                    <a:pt x="0" y="805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0" name="Freeform 15"/>
          <p:cNvSpPr/>
          <p:nvPr/>
        </p:nvSpPr>
        <p:spPr>
          <a:xfrm>
            <a:off x="16474610" y="306988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5"/>
          <p:cNvSpPr/>
          <p:nvPr/>
        </p:nvSpPr>
        <p:spPr>
          <a:xfrm>
            <a:off x="228600" y="372336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575011" y="6458104"/>
            <a:ext cx="1709692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400" b="1">
                <a:solidFill>
                  <a:srgbClr val="C00000"/>
                </a:solidFill>
                <a:ea typeface="Dotum" panose="020B0600000101010101" pitchFamily="34" charset="-127"/>
                <a:cs typeface="Arial" panose="020B0604020202020204" pitchFamily="34" charset="0"/>
              </a:rPr>
              <a:t>Chú ý</a:t>
            </a:r>
            <a:r>
              <a:rPr lang="vi-VN" sz="4400" b="1">
                <a:solidFill>
                  <a:srgbClr val="C00000"/>
                </a:solidFill>
                <a:ea typeface="Dotum" panose="020B0600000101010101" pitchFamily="34" charset="-127"/>
                <a:cs typeface="Arial" panose="020B0604020202020204" pitchFamily="34" charset="0"/>
              </a:rPr>
              <a:t>: </a:t>
            </a:r>
            <a:endParaRPr lang="en-US" sz="4400" b="1" smtClean="0">
              <a:solidFill>
                <a:srgbClr val="C00000"/>
              </a:solidFill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100" smtClean="0">
                <a:ea typeface="Dotum" panose="020B0600000101010101" pitchFamily="34" charset="-127"/>
                <a:cs typeface="Arial" panose="020B0604020202020204" pitchFamily="34" charset="0"/>
              </a:rPr>
              <a:t>Khi </a:t>
            </a:r>
            <a:r>
              <a:rPr lang="vi-VN" sz="4100">
                <a:ea typeface="Dotum" panose="020B0600000101010101" pitchFamily="34" charset="-127"/>
                <a:cs typeface="Arial" panose="020B0604020202020204" pitchFamily="34" charset="0"/>
              </a:rPr>
              <a:t>bài toán yêu cầu giải một phương trình, ta phải tìm tất cả các nghiệm của phương trình đó.</a:t>
            </a:r>
            <a:endParaRPr kumimoji="0" lang="en-US" sz="41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15724743" y="4632966"/>
            <a:ext cx="1969745" cy="1904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020154" y="8983169"/>
            <a:ext cx="108518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2855</Words>
  <Application>Microsoft Office PowerPoint</Application>
  <PresentationFormat>Custom</PresentationFormat>
  <Paragraphs>346</Paragraphs>
  <Slides>52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Calibri</vt:lpstr>
      <vt:lpstr>Open Sans</vt:lpstr>
      <vt:lpstr>Times New Roman</vt:lpstr>
      <vt:lpstr>Dotum</vt:lpstr>
      <vt:lpstr>Arial</vt:lpstr>
      <vt:lpstr>Cambria Math</vt:lpstr>
      <vt:lpstr>Wingdings</vt:lpstr>
      <vt:lpstr>More Sugar</vt:lpstr>
      <vt:lpstr>More Sugar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Yellow Playful Thesis Defense Presentation</dc:title>
  <dc:creator>Hà Ngân</dc:creator>
  <cp:lastModifiedBy>Admin</cp:lastModifiedBy>
  <cp:revision>87</cp:revision>
  <dcterms:created xsi:type="dcterms:W3CDTF">2006-08-16T00:00:00Z</dcterms:created>
  <dcterms:modified xsi:type="dcterms:W3CDTF">2023-12-11T08:29:05Z</dcterms:modified>
  <dc:identifier>DAF1cscCFCQ</dc:identifier>
</cp:coreProperties>
</file>